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0" r:id="rId5"/>
    <p:sldId id="269" r:id="rId6"/>
    <p:sldId id="261" r:id="rId7"/>
    <p:sldId id="262" r:id="rId8"/>
    <p:sldId id="263" r:id="rId9"/>
    <p:sldId id="266" r:id="rId10"/>
    <p:sldId id="268" r:id="rId11"/>
    <p:sldId id="267" r:id="rId12"/>
    <p:sldId id="259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212" d="100"/>
          <a:sy n="212" d="100"/>
        </p:scale>
        <p:origin x="-47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19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109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3826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20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1320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6130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163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770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500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0143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89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A869-C911-4CC3-929A-B127EEDFE732}" type="datetimeFigureOut">
              <a:rPr lang="pl-PL" smtClean="0"/>
              <a:t>16.12.14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E50D3-5ACD-4141-A29D-ECC24A339F80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5567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mailto:Maciej.Broniarz@uw.edu.pl" TargetMode="External"/><Relationship Id="rId5" Type="http://schemas.openxmlformats.org/officeDocument/2006/relationships/image" Target="../media/image3.png"/><Relationship Id="rId6" Type="http://schemas.openxmlformats.org/officeDocument/2006/relationships/image" Target="../media/image4.emf"/><Relationship Id="rId7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emf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4" y="-1"/>
            <a:ext cx="12195484" cy="811047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4021">
            <a:off x="5807773" y="52251"/>
            <a:ext cx="9144714" cy="6858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798537" y="2438541"/>
            <a:ext cx="63485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 dirty="0" err="1" smtClean="0"/>
              <a:t>USOScloud</a:t>
            </a:r>
            <a:r>
              <a:rPr lang="pl-PL" sz="3200" b="1" dirty="0" smtClean="0"/>
              <a:t> czyli USOS w chmurze</a:t>
            </a:r>
            <a:endParaRPr lang="pl-PL" sz="3200" b="1" dirty="0"/>
          </a:p>
        </p:txBody>
      </p:sp>
      <p:sp>
        <p:nvSpPr>
          <p:cNvPr id="7" name="pole tekstowe 6"/>
          <p:cNvSpPr txBox="1"/>
          <p:nvPr/>
        </p:nvSpPr>
        <p:spPr>
          <a:xfrm>
            <a:off x="901906" y="3888666"/>
            <a:ext cx="50692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 smtClean="0"/>
              <a:t>Maciej Broniarz | </a:t>
            </a:r>
            <a:r>
              <a:rPr lang="pl-PL" sz="2000" dirty="0" smtClean="0">
                <a:hlinkClick r:id="rId4"/>
              </a:rPr>
              <a:t>Maciej.Broniarz@uw.edu.pl</a:t>
            </a:r>
            <a:endParaRPr lang="pl-PL" sz="2000" dirty="0" smtClean="0"/>
          </a:p>
          <a:p>
            <a:r>
              <a:rPr lang="pl-PL" sz="2000" dirty="0"/>
              <a:t>Konferencja Promująca Projekt „Platforma usług elektronicznych Uniwersytetu Warszawskiego dla społeczności regionu”</a:t>
            </a:r>
          </a:p>
          <a:p>
            <a:r>
              <a:rPr lang="pl-PL" sz="2000" dirty="0"/>
              <a:t>17-12-2014</a:t>
            </a:r>
          </a:p>
          <a:p>
            <a:endParaRPr lang="pl-PL" sz="2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116632"/>
            <a:ext cx="3025477" cy="2200467"/>
          </a:xfrm>
          <a:prstGeom prst="rect">
            <a:avLst/>
          </a:prstGeom>
        </p:spPr>
      </p:pic>
      <p:pic>
        <p:nvPicPr>
          <p:cNvPr id="3" name="Picture 2" descr="1_Znak ogólnodostępny_wersja podstawowa_PL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06" y="709319"/>
            <a:ext cx="2737854" cy="1065807"/>
          </a:xfrm>
          <a:prstGeom prst="rect">
            <a:avLst/>
          </a:prstGeom>
        </p:spPr>
      </p:pic>
      <p:pic>
        <p:nvPicPr>
          <p:cNvPr id="9" name="Picture 8" descr="Logotyp bez podpisu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4" y="5462057"/>
            <a:ext cx="7368731" cy="9528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92758" y="6371766"/>
            <a:ext cx="6801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/>
              <a:t>Projekt "Platforma usług elektronicznych Uniwersytetu Warszawskiego dla społeczności regionu" realizowany w ramach Regionalnego Programu </a:t>
            </a:r>
            <a:r>
              <a:rPr lang="pl-PL" sz="800" dirty="0" smtClean="0"/>
              <a:t>Operacyjnego</a:t>
            </a:r>
          </a:p>
          <a:p>
            <a:pPr algn="ctr"/>
            <a:r>
              <a:rPr lang="pl-PL" sz="800" dirty="0" smtClean="0"/>
              <a:t> </a:t>
            </a:r>
            <a:r>
              <a:rPr lang="pl-PL" sz="800" dirty="0"/>
              <a:t>Województwa Mazowieckiego, współfinansowany przez Unię Europejską ze środków Europejskiego Funduszu Regionalnego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916939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Braki </a:t>
            </a:r>
            <a:r>
              <a:rPr lang="pl-PL" sz="3200" dirty="0" smtClean="0"/>
              <a:t>infrastrukturalne i kadrowe</a:t>
            </a: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 smtClean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Strach </a:t>
            </a:r>
            <a:r>
              <a:rPr lang="pl-PL" sz="3200" dirty="0" smtClean="0"/>
              <a:t>przed wdrożeniem</a:t>
            </a:r>
          </a:p>
          <a:p>
            <a:pPr marL="457200" indent="-457200">
              <a:buFont typeface="Arial"/>
              <a:buChar char="•"/>
            </a:pPr>
            <a:endParaRPr lang="pl-PL" sz="3200" dirty="0" smtClean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Brak </a:t>
            </a:r>
            <a:r>
              <a:rPr lang="pl-PL" sz="3200" dirty="0" smtClean="0"/>
              <a:t>danych do </a:t>
            </a:r>
            <a:r>
              <a:rPr lang="pl-PL" sz="3200" dirty="0" smtClean="0"/>
              <a:t>migracji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Brak wsparcia ze strony władz uczelni</a:t>
            </a:r>
            <a:endParaRPr lang="pl-PL" sz="3200" dirty="0"/>
          </a:p>
          <a:p>
            <a:endParaRPr lang="pl-PL" sz="3200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Napotkane problemy?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367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Wdrożenia na kolejnych uczelniach</a:t>
            </a:r>
          </a:p>
          <a:p>
            <a:pPr marL="457200" indent="-457200">
              <a:buFont typeface="Arial"/>
              <a:buChar char="•"/>
            </a:pPr>
            <a:endParaRPr lang="pl-PL" sz="3200" dirty="0" smtClean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Wdrożenie chmury hybrydowej dla UL i IRK</a:t>
            </a:r>
          </a:p>
          <a:p>
            <a:pPr marL="457200" indent="-457200">
              <a:buFont typeface="Arial"/>
              <a:buChar char="•"/>
            </a:pPr>
            <a:endParaRPr lang="pl-PL" sz="3200" dirty="0" smtClean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Integracja z Microsoft </a:t>
            </a:r>
            <a:r>
              <a:rPr lang="pl-PL" sz="3200" dirty="0" err="1" smtClean="0"/>
              <a:t>Azure</a:t>
            </a: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 smtClean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Kolejne moduły – SRS, WSU</a:t>
            </a: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Plany na przyszłość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0169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az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84" y="-1"/>
            <a:ext cx="12195484" cy="8110473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709935" y="2918493"/>
            <a:ext cx="829491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600" b="1" dirty="0" smtClean="0"/>
              <a:t>DZIĘKUJĘ ZA UWAGĘ!</a:t>
            </a:r>
            <a:endParaRPr lang="pl-PL" sz="6600" b="1" dirty="0"/>
          </a:p>
        </p:txBody>
      </p:sp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214" y="104503"/>
            <a:ext cx="9144714" cy="6858000"/>
          </a:xfrm>
          <a:prstGeom prst="rect">
            <a:avLst/>
          </a:prstGeom>
        </p:spPr>
      </p:pic>
      <p:pic>
        <p:nvPicPr>
          <p:cNvPr id="1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9696" y="116632"/>
            <a:ext cx="3025477" cy="2200467"/>
          </a:xfrm>
          <a:prstGeom prst="rect">
            <a:avLst/>
          </a:prstGeom>
        </p:spPr>
      </p:pic>
      <p:pic>
        <p:nvPicPr>
          <p:cNvPr id="15" name="Picture 14" descr="1_Znak ogólnodostępny_wersja podstawowa_PL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906" y="709319"/>
            <a:ext cx="2737854" cy="1065807"/>
          </a:xfrm>
          <a:prstGeom prst="rect">
            <a:avLst/>
          </a:prstGeom>
        </p:spPr>
      </p:pic>
      <p:pic>
        <p:nvPicPr>
          <p:cNvPr id="9" name="Picture 8" descr="Logotyp bez podpisu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84" y="5462057"/>
            <a:ext cx="7368731" cy="9528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092758" y="6371766"/>
            <a:ext cx="6801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800" dirty="0"/>
              <a:t>Projekt "Platforma usług elektronicznych Uniwersytetu Warszawskiego dla społeczności regionu" realizowany w ramach Regionalnego Programu </a:t>
            </a:r>
            <a:r>
              <a:rPr lang="pl-PL" sz="800" dirty="0" smtClean="0"/>
              <a:t>Operacyjnego</a:t>
            </a:r>
          </a:p>
          <a:p>
            <a:pPr algn="ctr"/>
            <a:r>
              <a:rPr lang="pl-PL" sz="800" dirty="0" smtClean="0"/>
              <a:t> </a:t>
            </a:r>
            <a:r>
              <a:rPr lang="pl-PL" sz="800" dirty="0"/>
              <a:t>Województwa Mazowieckiego, współfinansowany przez Unię Europejską ze środków Europejskiego Funduszu Regionalnego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7783678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36523" y="1567622"/>
            <a:ext cx="1014019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/>
              <a:t>Uczelnie, które przystąpiły do projektu:</a:t>
            </a:r>
          </a:p>
          <a:p>
            <a:endParaRPr lang="pl-PL" sz="3200" dirty="0"/>
          </a:p>
          <a:p>
            <a:pPr marL="571500" indent="-571500">
              <a:buFont typeface="Arial"/>
              <a:buChar char="•"/>
            </a:pPr>
            <a:r>
              <a:rPr lang="pl-PL" sz="3200" dirty="0" smtClean="0"/>
              <a:t>Chrześcijańska Akademia Teologiczna</a:t>
            </a:r>
          </a:p>
          <a:p>
            <a:pPr marL="571500" indent="-571500">
              <a:buFont typeface="Arial"/>
              <a:buChar char="•"/>
            </a:pPr>
            <a:endParaRPr lang="pl-PL" sz="3200" dirty="0" smtClean="0"/>
          </a:p>
          <a:p>
            <a:pPr marL="571500" indent="-571500">
              <a:buFont typeface="Arial"/>
              <a:buChar char="•"/>
            </a:pPr>
            <a:r>
              <a:rPr lang="pl-PL" sz="3200" dirty="0" smtClean="0"/>
              <a:t>Uniwersytet Muzyczny w Warszawie</a:t>
            </a:r>
          </a:p>
          <a:p>
            <a:endParaRPr lang="pl-PL" sz="3200" dirty="0" smtClean="0"/>
          </a:p>
          <a:p>
            <a:pPr marL="571500" indent="-571500">
              <a:buFont typeface="Arial"/>
              <a:buChar char="•"/>
            </a:pPr>
            <a:r>
              <a:rPr lang="pl-PL" sz="3200" dirty="0" smtClean="0"/>
              <a:t>Wyższa Szkoła Kosmetologii i Pielęgnacji Zdrowia</a:t>
            </a:r>
            <a:endParaRPr lang="pl-PL" sz="3200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solidFill>
                  <a:schemeClr val="bg1">
                    <a:lumMod val="65000"/>
                  </a:schemeClr>
                </a:solidFill>
              </a:rPr>
              <a:t>USOScloud</a:t>
            </a:r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127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Projekt </a:t>
            </a:r>
            <a:r>
              <a:rPr lang="pl-PL" sz="3200" dirty="0" err="1"/>
              <a:t>USOSklaster@UW</a:t>
            </a: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Optymalizacja wykorzystania </a:t>
            </a:r>
            <a:r>
              <a:rPr lang="pl-PL" sz="3200" dirty="0" smtClean="0"/>
              <a:t>infrastruktury</a:t>
            </a: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Zarządzanie harmonogramem rejestracji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UL, </a:t>
            </a:r>
            <a:r>
              <a:rPr lang="pl-PL" sz="3200" dirty="0" err="1"/>
              <a:t>USOSweb</a:t>
            </a:r>
            <a:r>
              <a:rPr lang="pl-PL" sz="3200" dirty="0"/>
              <a:t>, APD – wszystko w jednej chmurze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Geneza projektu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496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„E-usługi Uniwersytetu Warszawskiego dla Mazowsza”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USOS-as-a-service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USOS w chmurze prywatnej, publicznej lub hybrydowej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Co to jest </a:t>
            </a:r>
            <a:r>
              <a:rPr lang="pl-PL" b="1" dirty="0" err="1" smtClean="0">
                <a:solidFill>
                  <a:schemeClr val="bg1">
                    <a:lumMod val="65000"/>
                  </a:schemeClr>
                </a:solidFill>
              </a:rPr>
              <a:t>USOScloud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7172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200" dirty="0"/>
          </a:p>
          <a:p>
            <a:pPr marL="571500" indent="-571500">
              <a:buFont typeface="Arial"/>
              <a:buChar char="•"/>
            </a:pPr>
            <a:r>
              <a:rPr lang="pl-PL" sz="3200" dirty="0" err="1" smtClean="0"/>
              <a:t>UWcloud</a:t>
            </a:r>
            <a:r>
              <a:rPr lang="pl-PL" sz="3200" dirty="0" smtClean="0"/>
              <a:t> jako fundament projektu</a:t>
            </a:r>
          </a:p>
          <a:p>
            <a:pPr marL="571500" indent="-571500">
              <a:buFont typeface="Arial"/>
              <a:buChar char="•"/>
            </a:pPr>
            <a:endParaRPr lang="pl-PL" sz="3200" dirty="0"/>
          </a:p>
          <a:p>
            <a:pPr marL="571500" indent="-571500">
              <a:buFont typeface="Arial"/>
              <a:buChar char="•"/>
            </a:pPr>
            <a:r>
              <a:rPr lang="pl-PL" sz="3200" dirty="0" smtClean="0"/>
              <a:t>Dostęp zdalny przez VPN</a:t>
            </a:r>
          </a:p>
          <a:p>
            <a:pPr marL="571500" indent="-571500">
              <a:buFont typeface="Arial"/>
              <a:buChar char="•"/>
            </a:pPr>
            <a:endParaRPr lang="pl-PL" sz="3200" dirty="0" smtClean="0"/>
          </a:p>
          <a:p>
            <a:pPr marL="571500" indent="-571500">
              <a:buFont typeface="Arial"/>
              <a:buChar char="•"/>
            </a:pPr>
            <a:r>
              <a:rPr lang="pl-PL" sz="3200" dirty="0" smtClean="0"/>
              <a:t>Proaktywny monitoring przy użyciu Skanera Bezpieczeństwa Aplikacji Internetowych</a:t>
            </a:r>
            <a:endParaRPr lang="pl-PL" sz="3200" dirty="0"/>
          </a:p>
          <a:p>
            <a:pPr marL="571500" indent="-571500">
              <a:buFont typeface="Arial"/>
              <a:buChar char="•"/>
            </a:pPr>
            <a:endParaRPr lang="pl-PL" sz="3200" b="1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Ars </a:t>
            </a:r>
            <a:r>
              <a:rPr lang="pl-PL" b="1" dirty="0" err="1" smtClean="0">
                <a:solidFill>
                  <a:schemeClr val="bg1">
                    <a:lumMod val="65000"/>
                  </a:schemeClr>
                </a:solidFill>
              </a:rPr>
              <a:t>technica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871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Dla każdej uczelni mniejszej od UW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Dla uczelni, które chcą wdrożyć </a:t>
            </a:r>
            <a:r>
              <a:rPr lang="pl-PL" sz="3200" dirty="0" err="1"/>
              <a:t>USOSa</a:t>
            </a: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Dla uczelni, które wdrożyły </a:t>
            </a:r>
            <a:r>
              <a:rPr lang="pl-PL" sz="3200" dirty="0" err="1"/>
              <a:t>USOSa</a:t>
            </a:r>
            <a:r>
              <a:rPr lang="pl-PL" sz="3200" dirty="0"/>
              <a:t> i potrzebują większej wydajności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Dla kogo jest USOS w chmurze?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572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5016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3200" dirty="0"/>
          </a:p>
          <a:p>
            <a:pPr marL="571500" indent="-571500">
              <a:buFont typeface="Arial"/>
              <a:buChar char="•"/>
            </a:pPr>
            <a:r>
              <a:rPr lang="pl-PL" sz="3200" dirty="0"/>
              <a:t>Uruchomienie i utrzymywanie kompletnej infrastruktury </a:t>
            </a:r>
            <a:r>
              <a:rPr lang="pl-PL" sz="3200" dirty="0" smtClean="0"/>
              <a:t>USOS</a:t>
            </a:r>
            <a:endParaRPr lang="pl-PL" sz="3200" dirty="0"/>
          </a:p>
          <a:p>
            <a:pPr marL="571500" indent="-571500">
              <a:buFont typeface="Arial"/>
              <a:buChar char="•"/>
            </a:pPr>
            <a:endParaRPr lang="pl-PL" sz="3200" dirty="0"/>
          </a:p>
          <a:p>
            <a:pPr marL="571500" indent="-571500">
              <a:buFont typeface="Arial"/>
              <a:buChar char="•"/>
            </a:pPr>
            <a:r>
              <a:rPr lang="pl-PL" sz="3200" dirty="0"/>
              <a:t>Obsługa techniczna </a:t>
            </a:r>
            <a:r>
              <a:rPr lang="pl-PL" sz="3200" dirty="0" smtClean="0"/>
              <a:t>infrastruktury systemowej</a:t>
            </a:r>
            <a:endParaRPr lang="pl-PL" sz="3200" dirty="0"/>
          </a:p>
          <a:p>
            <a:pPr marL="571500" indent="-571500">
              <a:buFont typeface="Arial"/>
              <a:buChar char="•"/>
            </a:pPr>
            <a:endParaRPr lang="pl-PL" sz="3200" dirty="0"/>
          </a:p>
          <a:p>
            <a:pPr marL="571500" indent="-571500">
              <a:buFont typeface="Arial"/>
              <a:buChar char="•"/>
            </a:pPr>
            <a:r>
              <a:rPr lang="pl-PL" sz="3200" dirty="0"/>
              <a:t>Monitorowanie systemu w trybie 24/7</a:t>
            </a:r>
          </a:p>
          <a:p>
            <a:pPr marL="571500" indent="-571500">
              <a:buFont typeface="Arial"/>
              <a:buChar char="•"/>
            </a:pPr>
            <a:endParaRPr lang="pl-PL" sz="3200" dirty="0"/>
          </a:p>
          <a:p>
            <a:pPr marL="571500" indent="-571500">
              <a:buFont typeface="Arial"/>
              <a:buChar char="•"/>
            </a:pPr>
            <a:endParaRPr lang="pl-PL" sz="3200" b="1" dirty="0"/>
          </a:p>
          <a:p>
            <a:pPr marL="571500" indent="-571500">
              <a:buFont typeface="Arial"/>
              <a:buChar char="•"/>
            </a:pPr>
            <a:endParaRPr lang="pl-PL" sz="3200" b="1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Elementy projektu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222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6986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pl-PL" sz="3200" dirty="0" smtClean="0"/>
              <a:t>Przygotowanie </a:t>
            </a:r>
            <a:r>
              <a:rPr lang="pl-PL" sz="3200" dirty="0"/>
              <a:t>kompletu danych do migracji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Wyznaczenie osób odpowiedzialnych za </a:t>
            </a:r>
            <a:r>
              <a:rPr lang="pl-PL" sz="3200" dirty="0" smtClean="0"/>
              <a:t>obsługę oraz wdrażanie </a:t>
            </a:r>
            <a:r>
              <a:rPr lang="pl-PL" sz="3200" dirty="0"/>
              <a:t>systemu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Skorzystanie ze </a:t>
            </a:r>
            <a:r>
              <a:rPr lang="pl-PL" sz="3200" dirty="0" smtClean="0"/>
              <a:t>szkoleń i warsztatów</a:t>
            </a: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Promocja wdrożenia wśród studentów i pracowników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/>
              <a:t>Przystąpienie do MUCI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Zadania uczelni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307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ole tekstowe 11"/>
          <p:cNvSpPr txBox="1"/>
          <p:nvPr/>
        </p:nvSpPr>
        <p:spPr>
          <a:xfrm>
            <a:off x="1042513" y="1094347"/>
            <a:ext cx="10140199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Środowisko  </a:t>
            </a:r>
            <a:r>
              <a:rPr lang="pl-PL" sz="3200" dirty="0"/>
              <a:t>testowe </a:t>
            </a:r>
            <a:endParaRPr lang="pl-PL" sz="3200" dirty="0" smtClean="0"/>
          </a:p>
          <a:p>
            <a:pPr marL="457200" indent="-457200">
              <a:buFont typeface="Arial"/>
              <a:buChar char="•"/>
            </a:pPr>
            <a:endParaRPr lang="pl-PL" sz="3200" dirty="0" smtClean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Case </a:t>
            </a:r>
            <a:r>
              <a:rPr lang="pl-PL" sz="3200" dirty="0" err="1" smtClean="0"/>
              <a:t>studies</a:t>
            </a:r>
            <a:r>
              <a:rPr lang="pl-PL" sz="3200" dirty="0" smtClean="0"/>
              <a:t> i dobre praktyki</a:t>
            </a:r>
          </a:p>
          <a:p>
            <a:pPr marL="457200" indent="-457200">
              <a:buFont typeface="Arial"/>
              <a:buChar char="•"/>
            </a:pPr>
            <a:endParaRPr lang="pl-PL" sz="3200" dirty="0" smtClean="0"/>
          </a:p>
          <a:p>
            <a:pPr marL="457200" indent="-457200">
              <a:buFont typeface="Arial"/>
              <a:buChar char="•"/>
            </a:pPr>
            <a:r>
              <a:rPr lang="pl-PL" sz="3200" dirty="0" smtClean="0"/>
              <a:t>Wsparcie na etapie projektowania wdrożenia</a:t>
            </a:r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  <a:p>
            <a:pPr marL="457200" indent="-457200">
              <a:buFont typeface="Arial"/>
              <a:buChar char="•"/>
            </a:pPr>
            <a:endParaRPr lang="pl-PL" sz="3200" b="1" dirty="0"/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588" y="5290460"/>
            <a:ext cx="2769543" cy="2076995"/>
          </a:xfrm>
          <a:prstGeom prst="rect">
            <a:avLst/>
          </a:prstGeom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0199" y="0"/>
            <a:ext cx="1748313" cy="1271570"/>
          </a:xfrm>
          <a:prstGeom prst="rect">
            <a:avLst/>
          </a:prstGeom>
        </p:spPr>
      </p:pic>
      <p:pic>
        <p:nvPicPr>
          <p:cNvPr id="10" name="Picture 9" descr="1_Znak ogólnodostępny_wersja podstawowa_PL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258" y="311803"/>
            <a:ext cx="1722064" cy="670375"/>
          </a:xfrm>
          <a:prstGeom prst="rect">
            <a:avLst/>
          </a:prstGeom>
        </p:spPr>
      </p:pic>
      <p:sp>
        <p:nvSpPr>
          <p:cNvPr id="16" name="pole tekstowe 5"/>
          <p:cNvSpPr txBox="1"/>
          <p:nvPr/>
        </p:nvSpPr>
        <p:spPr>
          <a:xfrm>
            <a:off x="4046051" y="483464"/>
            <a:ext cx="6770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chemeClr val="bg1">
                    <a:lumMod val="65000"/>
                  </a:schemeClr>
                </a:solidFill>
              </a:rPr>
              <a:t>W czym pomagamy?</a:t>
            </a:r>
            <a:endParaRPr lang="pl-PL" b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752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320</Words>
  <Application>Microsoft Macintosh PowerPoint</Application>
  <PresentationFormat>Niestandardowy</PresentationFormat>
  <Paragraphs>96</Paragraphs>
  <Slides>12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kurasinski</dc:creator>
  <cp:lastModifiedBy>Maciej Broniarz</cp:lastModifiedBy>
  <cp:revision>20</cp:revision>
  <dcterms:created xsi:type="dcterms:W3CDTF">2014-12-12T23:15:09Z</dcterms:created>
  <dcterms:modified xsi:type="dcterms:W3CDTF">2014-12-16T22:50:33Z</dcterms:modified>
</cp:coreProperties>
</file>