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57" r:id="rId4"/>
    <p:sldId id="267" r:id="rId5"/>
    <p:sldId id="261" r:id="rId6"/>
    <p:sldId id="268" r:id="rId7"/>
    <p:sldId id="262" r:id="rId8"/>
    <p:sldId id="263" r:id="rId9"/>
    <p:sldId id="264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5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F9147-2226-A948-A252-0AAD64AD3F10}" type="datetimeFigureOut">
              <a:rPr lang="en-US" smtClean="0"/>
              <a:t>16.12.2014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7314C-0DA1-6847-A1A3-BC6EE5F64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4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189D9-666A-2143-92D7-22F85314B705}" type="datetimeFigureOut">
              <a:rPr lang="en-US" smtClean="0"/>
              <a:t>16.12.2014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BCA1-8749-7944-8441-6762615BE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4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BCA1-8749-7944-8441-6762615BEB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1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1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09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82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120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32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613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1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70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0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14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89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A869-C911-4CC3-929A-B127EEDFE732}" type="datetimeFigureOut">
              <a:rPr lang="pl-PL" smtClean="0"/>
              <a:t>16.12.2014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50D3-5ACD-4141-A29D-ECC24A339F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56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" y="0"/>
            <a:ext cx="12195484" cy="811047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21">
            <a:off x="5807773" y="52251"/>
            <a:ext cx="9144714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63637" y="2082941"/>
            <a:ext cx="63485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Interaktywny Portal Informacyjny</a:t>
            </a:r>
          </a:p>
          <a:p>
            <a:r>
              <a:rPr lang="pl-PL" sz="2000" dirty="0" smtClean="0"/>
              <a:t>Uniwersytetu Warszawskiego</a:t>
            </a:r>
          </a:p>
          <a:p>
            <a:endParaRPr lang="pl-PL" sz="2000" dirty="0"/>
          </a:p>
          <a:p>
            <a:r>
              <a:rPr lang="pl-P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Konferencja promująca projekt:</a:t>
            </a:r>
          </a:p>
          <a:p>
            <a:r>
              <a:rPr lang="pl-PL" sz="1600" dirty="0"/>
              <a:t>Platforma usług elektronicznych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Uniwersytetu Warszawskiego dla </a:t>
            </a:r>
            <a:r>
              <a:rPr lang="pl-PL" sz="1600" dirty="0"/>
              <a:t>społeczności </a:t>
            </a:r>
            <a:r>
              <a:rPr lang="pl-PL" sz="1600" dirty="0" smtClean="0"/>
              <a:t>regionu</a:t>
            </a:r>
          </a:p>
          <a:p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l-P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www.e-uw.pl</a:t>
            </a: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01907" y="4940297"/>
            <a:ext cx="475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/ 17.09.2014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6632"/>
            <a:ext cx="3025477" cy="2200467"/>
          </a:xfrm>
          <a:prstGeom prst="rect">
            <a:avLst/>
          </a:prstGeom>
        </p:spPr>
      </p:pic>
      <p:pic>
        <p:nvPicPr>
          <p:cNvPr id="3" name="Picture 2" descr="1_Znak ogólnodostępny_wersja podstawowa_P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6" y="709319"/>
            <a:ext cx="2737854" cy="1065807"/>
          </a:xfrm>
          <a:prstGeom prst="rect">
            <a:avLst/>
          </a:prstGeom>
        </p:spPr>
      </p:pic>
      <p:pic>
        <p:nvPicPr>
          <p:cNvPr id="9" name="Picture 8" descr="Logotyp bez podpis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4" y="5462057"/>
            <a:ext cx="7368731" cy="952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2758" y="6371766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" dirty="0"/>
              <a:t>Projekt "Platforma usług elektronicznych Uniwersytetu Warszawskiego dla społeczności regionu" realizowany w ramach Regionalnego Programu </a:t>
            </a:r>
            <a:r>
              <a:rPr lang="pl-PL" sz="800" dirty="0" smtClean="0"/>
              <a:t>Operacyjnego</a:t>
            </a:r>
          </a:p>
          <a:p>
            <a:pPr algn="ctr"/>
            <a:r>
              <a:rPr lang="pl-PL" sz="800" dirty="0" smtClean="0"/>
              <a:t> </a:t>
            </a:r>
            <a:r>
              <a:rPr lang="pl-PL" sz="800" dirty="0"/>
              <a:t>Województwa Mazowieckiego, współfinansowany przez Unię Europejską ze środków Europejskiego Funduszu Regionalnego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1693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065013" y="1317268"/>
            <a:ext cx="69966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Aplikacja mobilna Uniwersytetu </a:t>
            </a:r>
            <a:r>
              <a:rPr lang="pl-PL" b="1" dirty="0" smtClean="0"/>
              <a:t>Warszawskiego</a:t>
            </a:r>
          </a:p>
          <a:p>
            <a:endParaRPr lang="pl-PL" dirty="0"/>
          </a:p>
          <a:p>
            <a:r>
              <a:rPr lang="pl-PL" dirty="0"/>
              <a:t>Aplikacja mobilna została przygotowana, żeby pełnić funkcję rozbudowanego przewodnika po Uniwersytecie Warszawskim. Przewodnik został przygotowany w dwóch wersjach językowych. Możliwy jest wybór trybu działania aplikacji:</a:t>
            </a:r>
          </a:p>
          <a:p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wersja dla studenta/pracownika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wersja dla </a:t>
            </a:r>
            <a:r>
              <a:rPr lang="pl-PL" dirty="0" smtClean="0"/>
              <a:t>turysty</a:t>
            </a:r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r>
              <a:rPr lang="pl-PL" dirty="0"/>
              <a:t>W zależności od wersji układ głównego menu wygląda inaczej. Rozwiązanie to ma na celu ułatwienie dostępu do informacji w zależności od grupy docelowej.</a:t>
            </a:r>
          </a:p>
          <a:p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00" y="1422400"/>
            <a:ext cx="2349500" cy="2349500"/>
          </a:xfrm>
          <a:prstGeom prst="rect">
            <a:avLst/>
          </a:prstGeom>
        </p:spPr>
      </p:pic>
      <p:sp>
        <p:nvSpPr>
          <p:cNvPr id="9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Interaktywny Portal Informacyjny Uniwersytetu Warszawskiego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9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Interaktywny Portal Informacyjny Uniwersytetu Warszawskiego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2" y="1447801"/>
            <a:ext cx="3102427" cy="2412999"/>
          </a:xfrm>
          <a:prstGeom prst="rect">
            <a:avLst/>
          </a:prstGeom>
        </p:spPr>
      </p:pic>
      <p:sp>
        <p:nvSpPr>
          <p:cNvPr id="11" name="pole tekstowe 11"/>
          <p:cNvSpPr txBox="1"/>
          <p:nvPr/>
        </p:nvSpPr>
        <p:spPr>
          <a:xfrm>
            <a:off x="4065013" y="1317268"/>
            <a:ext cx="6996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Czy mają Państwo jakieś pytania?</a:t>
            </a:r>
          </a:p>
          <a:p>
            <a:endParaRPr lang="pl-PL" dirty="0"/>
          </a:p>
          <a:p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………</a:t>
            </a:r>
            <a:r>
              <a:rPr lang="en-US" dirty="0" smtClean="0"/>
              <a:t>………….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………………….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………………….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…………………</a:t>
            </a:r>
            <a:r>
              <a:rPr lang="en-US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421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" y="-1"/>
            <a:ext cx="12195484" cy="811047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09935" y="2918493"/>
            <a:ext cx="8294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smtClean="0"/>
              <a:t>DZIĘKUJĘ ZA UWAGĘ!</a:t>
            </a:r>
            <a:endParaRPr lang="pl-PL" sz="66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83771" y="4364079"/>
            <a:ext cx="475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 r.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14" y="104503"/>
            <a:ext cx="9144714" cy="6858000"/>
          </a:xfrm>
          <a:prstGeom prst="rect">
            <a:avLst/>
          </a:prstGeom>
        </p:spPr>
      </p:pic>
      <p:pic>
        <p:nvPicPr>
          <p:cNvPr id="1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16632"/>
            <a:ext cx="3025477" cy="2200467"/>
          </a:xfrm>
          <a:prstGeom prst="rect">
            <a:avLst/>
          </a:prstGeom>
        </p:spPr>
      </p:pic>
      <p:pic>
        <p:nvPicPr>
          <p:cNvPr id="15" name="Picture 14" descr="1_Znak ogólnodostępny_wersja podstawowa_P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6" y="709319"/>
            <a:ext cx="2737854" cy="1065807"/>
          </a:xfrm>
          <a:prstGeom prst="rect">
            <a:avLst/>
          </a:prstGeom>
        </p:spPr>
      </p:pic>
      <p:pic>
        <p:nvPicPr>
          <p:cNvPr id="9" name="Picture 8" descr="Logotyp bez podpis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4" y="5462057"/>
            <a:ext cx="7368731" cy="9528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2758" y="6371766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" dirty="0"/>
              <a:t>Projekt "Platforma usług elektronicznych Uniwersytetu Warszawskiego dla społeczności regionu" realizowany w ramach Regionalnego Programu </a:t>
            </a:r>
            <a:r>
              <a:rPr lang="pl-PL" sz="800" dirty="0" smtClean="0"/>
              <a:t>Operacyjnego</a:t>
            </a:r>
          </a:p>
          <a:p>
            <a:pPr algn="ctr"/>
            <a:r>
              <a:rPr lang="pl-PL" sz="800" dirty="0" smtClean="0"/>
              <a:t> </a:t>
            </a:r>
            <a:r>
              <a:rPr lang="pl-PL" sz="800" dirty="0"/>
              <a:t>Województwa Mazowieckiego, współfinansowany przez Unię Europejską ze środków Europejskiego Funduszu Regionalnego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7836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16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Interaktywny Portal Informacyjny Uniwersytetu Warszawskiego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ole tekstowe 11"/>
          <p:cNvSpPr txBox="1"/>
          <p:nvPr/>
        </p:nvSpPr>
        <p:spPr>
          <a:xfrm>
            <a:off x="4102100" y="1304568"/>
            <a:ext cx="752348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Interaktywny </a:t>
            </a:r>
            <a:r>
              <a:rPr lang="pl-PL" b="1" dirty="0" smtClean="0"/>
              <a:t>Portal Informacyjny 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to </a:t>
            </a:r>
            <a:r>
              <a:rPr lang="pl-PL" dirty="0"/>
              <a:t>zbiór narzędzi, które będą wykorzystywane przez różne jednostki Uniwersytetu Warszawskiego do komunikowania się wewnątrz Uniwersytetu ale również ze światem zewnętrznym. Te narzędzia to:</a:t>
            </a:r>
          </a:p>
          <a:p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szablon graficzny dla stron UW</a:t>
            </a:r>
            <a:r>
              <a:rPr lang="pl-PL" dirty="0" smtClean="0"/>
              <a:t>,</a:t>
            </a:r>
          </a:p>
          <a:p>
            <a:endParaRPr lang="pl-PL" dirty="0" smtClean="0"/>
          </a:p>
          <a:p>
            <a:pPr marL="285750" indent="-285750">
              <a:buFont typeface="Arial"/>
              <a:buChar char="•"/>
            </a:pPr>
            <a:r>
              <a:rPr lang="pl-PL" dirty="0" smtClean="0"/>
              <a:t>wycieczka </a:t>
            </a:r>
            <a:r>
              <a:rPr lang="pl-PL" dirty="0"/>
              <a:t>wirtualna po UW</a:t>
            </a:r>
            <a:r>
              <a:rPr lang="pl-PL" dirty="0" smtClean="0"/>
              <a:t>,</a:t>
            </a:r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smtClean="0"/>
              <a:t>spis </a:t>
            </a:r>
            <a:r>
              <a:rPr lang="pl-PL" dirty="0"/>
              <a:t>pracowników,</a:t>
            </a:r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kalendarze studenckie/pracownicze,</a:t>
            </a:r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aplikacja „Moje Konto”,</a:t>
            </a:r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aplikacja mobilna Uniwersytetu Warszawskiego.</a:t>
            </a:r>
          </a:p>
        </p:txBody>
      </p:sp>
      <p:sp>
        <p:nvSpPr>
          <p:cNvPr id="11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</a:t>
            </a:r>
            <a:endParaRPr lang="pl-PL" sz="2000" dirty="0"/>
          </a:p>
        </p:txBody>
      </p:sp>
      <p:pic>
        <p:nvPicPr>
          <p:cNvPr id="12" name="Picture 11" descr="Zrzut ekranu 2014-12-16 o 18.10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9" y="1562100"/>
            <a:ext cx="2792055" cy="19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2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83613" y="1304568"/>
            <a:ext cx="11141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Szablon graficzny dla stron Uniwersytetu </a:t>
            </a:r>
            <a:r>
              <a:rPr lang="pl-PL" b="1" dirty="0" smtClean="0"/>
              <a:t>Warszawskiego</a:t>
            </a:r>
          </a:p>
          <a:p>
            <a:endParaRPr lang="pl-PL" dirty="0"/>
          </a:p>
          <a:p>
            <a:r>
              <a:rPr lang="pl-PL" dirty="0"/>
              <a:t>Została przygotowana koncepcja graficzna, która ma ujednolicać wizualnie wszystkie strony oraz aplikacje internetowe  wytwarzane na Uniwersytecie Warszawskim. W oparciu o tę koncepcję został przygotowany motyw graficzny do używanego na Uniwersytecie Warszawskim </a:t>
            </a:r>
            <a:r>
              <a:rPr lang="pl-PL" dirty="0" err="1"/>
              <a:t>CMSa</a:t>
            </a:r>
            <a:r>
              <a:rPr lang="pl-PL" dirty="0"/>
              <a:t> </a:t>
            </a:r>
            <a:r>
              <a:rPr lang="pl-PL" dirty="0" err="1"/>
              <a:t>WordPress</a:t>
            </a:r>
            <a:r>
              <a:rPr lang="pl-PL" dirty="0"/>
              <a:t>. Przygotowany motyw został wytworzony w taki sposób, żeby wyświetlał się dobrze na wszystkich rodzajach urządzeń od </a:t>
            </a:r>
            <a:r>
              <a:rPr lang="pl-PL" dirty="0" err="1"/>
              <a:t>smartfonów</a:t>
            </a:r>
            <a:r>
              <a:rPr lang="pl-PL" dirty="0"/>
              <a:t> przez tablety po duże ekrany (</a:t>
            </a:r>
            <a:r>
              <a:rPr lang="pl-PL" dirty="0" err="1"/>
              <a:t>Responsive</a:t>
            </a:r>
            <a:r>
              <a:rPr lang="pl-PL" dirty="0"/>
              <a:t> Web Design). Motyw zostanie udostępniony jednostkom Uniwersytetu w kilku formach:</a:t>
            </a:r>
          </a:p>
          <a:p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motyw </a:t>
            </a:r>
            <a:r>
              <a:rPr lang="pl-PL" dirty="0" err="1"/>
              <a:t>WordPress</a:t>
            </a:r>
            <a:r>
              <a:rPr lang="pl-PL" dirty="0"/>
              <a:t> zainstalowany w Centralnym Systemie CMS UW zarządzanym przez Pion Informatyczny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motyw </a:t>
            </a:r>
            <a:r>
              <a:rPr lang="pl-PL" dirty="0" err="1"/>
              <a:t>WordPress</a:t>
            </a:r>
            <a:r>
              <a:rPr lang="pl-PL" dirty="0"/>
              <a:t> w opcji do pobrania dla jednostek potrzebujących rozbudować jego funkcjonalność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wersja HTML w opcji do pobrania dla jednostek budujących swoje </a:t>
            </a:r>
            <a:r>
              <a:rPr lang="pl-PL" dirty="0" smtClean="0"/>
              <a:t>aplikacje</a:t>
            </a:r>
          </a:p>
          <a:p>
            <a:endParaRPr lang="pl-PL" dirty="0"/>
          </a:p>
          <a:p>
            <a:r>
              <a:rPr lang="pl-PL" dirty="0"/>
              <a:t>Motyw </a:t>
            </a:r>
            <a:r>
              <a:rPr lang="pl-PL" dirty="0" err="1"/>
              <a:t>WordPress</a:t>
            </a:r>
            <a:r>
              <a:rPr lang="pl-PL" dirty="0"/>
              <a:t> posiada zaprojektowane kilka różnych układów treści, ale możliwe jest własne dostosowanie projektu do potrzeb swojej strony internetowej.</a:t>
            </a:r>
          </a:p>
          <a:p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9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Interaktywny Portal Informacyjny Uniwersytetu Warszawskiego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2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9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Interaktywny Portal Informacyjny Uniwersytetu Warszawskiego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900" y="889000"/>
            <a:ext cx="5055098" cy="4445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6400" y="1181100"/>
            <a:ext cx="374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Wersja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demonstracyjna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theme.uwcloud.pl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8100" y="3060701"/>
            <a:ext cx="3534300" cy="3238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23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83613" y="1304568"/>
            <a:ext cx="1114196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Wycieczka Wirtualna po Uniwersytecie </a:t>
            </a:r>
            <a:r>
              <a:rPr lang="pl-PL" b="1" dirty="0" smtClean="0"/>
              <a:t>Warszawskim</a:t>
            </a:r>
          </a:p>
          <a:p>
            <a:endParaRPr lang="pl-PL" dirty="0"/>
          </a:p>
          <a:p>
            <a:r>
              <a:rPr lang="pl-PL" dirty="0"/>
              <a:t>W oparciu o technologie Google Bussines </a:t>
            </a:r>
            <a:r>
              <a:rPr lang="pl-PL" dirty="0" err="1"/>
              <a:t>View</a:t>
            </a:r>
            <a:r>
              <a:rPr lang="pl-PL" dirty="0"/>
              <a:t>, która jest rozbudową projektu </a:t>
            </a:r>
            <a:r>
              <a:rPr lang="pl-PL" dirty="0" err="1"/>
              <a:t>Street</a:t>
            </a:r>
            <a:r>
              <a:rPr lang="pl-PL" dirty="0"/>
              <a:t> </a:t>
            </a:r>
            <a:r>
              <a:rPr lang="pl-PL" dirty="0" err="1"/>
              <a:t>View</a:t>
            </a:r>
            <a:r>
              <a:rPr lang="pl-PL" dirty="0"/>
              <a:t> pozwalającą na pokazywanie wnętrz budynków, została stworzona wirtualna wycieczka po budynkach Uniwersytetu Warszawskiego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W </a:t>
            </a:r>
            <a:r>
              <a:rPr lang="pl-PL" dirty="0"/>
              <a:t>ramach projektu przygotowane zostały wycieczki po :</a:t>
            </a:r>
          </a:p>
          <a:p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budynku dawnej Biblioteki UW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budynku Biblioteki UW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budynku Audytorium Maximum UW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budynku rektoratu (Pałacu Kazimierzowskiego)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przejścia od Bramy Głównej UW do budynku dawnej Biblioteki </a:t>
            </a:r>
            <a:r>
              <a:rPr lang="pl-PL" dirty="0" smtClean="0"/>
              <a:t>UW</a:t>
            </a:r>
          </a:p>
          <a:p>
            <a:endParaRPr lang="pl-PL" dirty="0"/>
          </a:p>
          <a:p>
            <a:r>
              <a:rPr lang="pl-PL" dirty="0"/>
              <a:t>Dodatkowo wytworzony został dodatek do systemu CMS </a:t>
            </a:r>
            <a:r>
              <a:rPr lang="pl-PL" dirty="0" err="1"/>
              <a:t>WordPress</a:t>
            </a:r>
            <a:r>
              <a:rPr lang="pl-PL" dirty="0"/>
              <a:t>, który umożliwia w łatwy sposób dołączać wybraną wycieczkę do stron internetowych. Pozwoli to na precyzyjne pokazywanie wybranego fragmentu wycieczki wirtualnej np. pokazanie gościom </a:t>
            </a:r>
            <a:r>
              <a:rPr lang="pl-PL" dirty="0" smtClean="0"/>
              <a:t>konferencji jak dojść do sali.</a:t>
            </a: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9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Interaktywny Portal Informacyjny Uniwersytetu Warszawskiego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2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9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Interaktywny Portal Informacyjny Uniwersytetu Warszawskiego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0" y="1079562"/>
            <a:ext cx="7086600" cy="513187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0" y="1181100"/>
            <a:ext cx="3746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Wersja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demonstracyjna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wycieczka.uwcloud.pl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4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83613" y="1304568"/>
            <a:ext cx="11141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Spis </a:t>
            </a:r>
            <a:r>
              <a:rPr lang="pl-PL" b="1" dirty="0" smtClean="0"/>
              <a:t>pracowników</a:t>
            </a:r>
          </a:p>
          <a:p>
            <a:endParaRPr lang="pl-PL" dirty="0"/>
          </a:p>
          <a:p>
            <a:r>
              <a:rPr lang="pl-PL" dirty="0"/>
              <a:t>Narzędzie obsługujące spis pracowników wykorzystuje dane z </a:t>
            </a:r>
            <a:r>
              <a:rPr lang="pl-PL" dirty="0" err="1"/>
              <a:t>USOSa</a:t>
            </a:r>
            <a:r>
              <a:rPr lang="pl-PL" dirty="0"/>
              <a:t>. Spis pracowników do przechowywania danych wykorzystuje </a:t>
            </a:r>
            <a:r>
              <a:rPr lang="pl-PL" dirty="0" err="1"/>
              <a:t>Solr</a:t>
            </a:r>
            <a:r>
              <a:rPr lang="pl-PL" dirty="0"/>
              <a:t> (czyt. </a:t>
            </a:r>
            <a:r>
              <a:rPr lang="pl-PL" dirty="0" err="1"/>
              <a:t>solar</a:t>
            </a:r>
            <a:r>
              <a:rPr lang="pl-PL" dirty="0"/>
              <a:t>). Jest to serwer wyszukiwania </a:t>
            </a:r>
            <a:r>
              <a:rPr lang="pl-PL" dirty="0" err="1"/>
              <a:t>pełnotekstowego</a:t>
            </a:r>
            <a:r>
              <a:rPr lang="pl-PL" dirty="0"/>
              <a:t> bazujący na bibliotece </a:t>
            </a:r>
            <a:r>
              <a:rPr lang="pl-PL" dirty="0" err="1"/>
              <a:t>Lucene</a:t>
            </a:r>
            <a:r>
              <a:rPr lang="pl-PL" dirty="0" smtClean="0"/>
              <a:t>. </a:t>
            </a:r>
            <a:r>
              <a:rPr lang="pl-PL" dirty="0"/>
              <a:t>Rozwijany jest przez Apache Foundation i rozpowszechniany na licencji open </a:t>
            </a:r>
            <a:r>
              <a:rPr lang="pl-PL" dirty="0" err="1"/>
              <a:t>source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/>
              <a:t>Spis </a:t>
            </a:r>
            <a:r>
              <a:rPr lang="pl-PL" dirty="0"/>
              <a:t>pracowników będzie osadzony poprzez specjalnie przygotowaną wtyczkę do CMS </a:t>
            </a:r>
            <a:r>
              <a:rPr lang="pl-PL" dirty="0" err="1"/>
              <a:t>WordPress</a:t>
            </a:r>
            <a:r>
              <a:rPr lang="pl-PL" dirty="0"/>
              <a:t>. Wtyczka ta umożliwia pokazywanie dwóch widoków danych</a:t>
            </a:r>
          </a:p>
          <a:p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widok prosty dla osób niezalogowanych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widok rozbudowany dla zalogowanych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9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Interaktywny Portal Informacyjny Uniwersytetu Warszawskiego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2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83613" y="1304568"/>
            <a:ext cx="11141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Kalendarze studenckie / </a:t>
            </a:r>
            <a:r>
              <a:rPr lang="pl-PL" b="1" dirty="0" smtClean="0"/>
              <a:t>pracownicze</a:t>
            </a:r>
          </a:p>
          <a:p>
            <a:endParaRPr lang="pl-PL" dirty="0"/>
          </a:p>
          <a:p>
            <a:r>
              <a:rPr lang="pl-PL" dirty="0"/>
              <a:t>Aplikacja ta służy do generowania kalendarzy zawierających plany zajęć użytkowników na dany semestr. Kalendarze przygotowywane są w oparciu o dane z USOS. Pliki przygotowywane są w formacie </a:t>
            </a:r>
            <a:r>
              <a:rPr lang="pl-PL" dirty="0" err="1"/>
              <a:t>iCalendar</a:t>
            </a:r>
            <a:r>
              <a:rPr lang="pl-PL" dirty="0"/>
              <a:t> (rozszerzenie .</a:t>
            </a:r>
            <a:r>
              <a:rPr lang="pl-PL" dirty="0" err="1"/>
              <a:t>ics</a:t>
            </a:r>
            <a:r>
              <a:rPr lang="pl-PL" dirty="0"/>
              <a:t>), wspieranym przez większość programów pocztowych (Outlook, </a:t>
            </a:r>
            <a:r>
              <a:rPr lang="pl-PL" dirty="0" err="1"/>
              <a:t>Thunderbird</a:t>
            </a:r>
            <a:r>
              <a:rPr lang="pl-PL" dirty="0"/>
              <a:t>, Google </a:t>
            </a:r>
            <a:r>
              <a:rPr lang="pl-PL" dirty="0" err="1"/>
              <a:t>Calendar</a:t>
            </a:r>
            <a:r>
              <a:rPr lang="pl-PL" dirty="0"/>
              <a:t>) oraz urządzenia mobilne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Aplikacja generuje dwa typy kalendarzy:</a:t>
            </a:r>
          </a:p>
          <a:p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kalendarze publiczne – zawierające dostępne publicznie (w </a:t>
            </a:r>
            <a:r>
              <a:rPr lang="pl-PL" dirty="0" err="1"/>
              <a:t>USOSweb</a:t>
            </a:r>
            <a:r>
              <a:rPr lang="pl-PL" dirty="0"/>
              <a:t>) plany zajęć, których użytkownik jest prowadzącym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kalendarze prywatne – zawierające plany zajęć, których użytkownik jest uczestnikiem. Informacje te są niejawne, w związku z czym chronione są dodatkowym kluczem, będącym częścią adresu URL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9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Interaktywny Portal Informacyjny Uniwersytetu Warszawskiego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2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736601" y="1291868"/>
            <a:ext cx="11087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Aplikacja „Moje Konto</a:t>
            </a:r>
            <a:r>
              <a:rPr lang="pl-PL" b="1" dirty="0" smtClean="0"/>
              <a:t>”</a:t>
            </a:r>
          </a:p>
          <a:p>
            <a:endParaRPr lang="pl-PL" dirty="0"/>
          </a:p>
          <a:p>
            <a:r>
              <a:rPr lang="pl-PL" dirty="0"/>
              <a:t>Aplikacja ta będzie umożliwiała pracownikom zmianę swoich podstawowych danych w systemie USOS, z którego pobierane są dane do spisu pracowników. Zmiany dotyczyć będą:</a:t>
            </a:r>
          </a:p>
          <a:p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pracowniczego adresu e-mail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adresu pracowniczej strony internetowej</a:t>
            </a:r>
          </a:p>
          <a:p>
            <a:pPr marL="285750" indent="-285750">
              <a:buFont typeface="Arial"/>
              <a:buChar char="•"/>
            </a:pPr>
            <a:r>
              <a:rPr lang="pl-PL" dirty="0"/>
              <a:t>telefonu </a:t>
            </a:r>
            <a:r>
              <a:rPr lang="pl-PL" dirty="0" smtClean="0"/>
              <a:t>kontaktowego</a:t>
            </a:r>
          </a:p>
          <a:p>
            <a:endParaRPr lang="pl-PL" dirty="0"/>
          </a:p>
          <a:p>
            <a:r>
              <a:rPr lang="pl-PL" dirty="0"/>
              <a:t>Aplikacja będzie również pozwalała na zmianę haseł do:</a:t>
            </a:r>
          </a:p>
          <a:p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konta w systemie </a:t>
            </a:r>
            <a:r>
              <a:rPr lang="pl-PL" dirty="0" smtClean="0"/>
              <a:t>Active Directory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/>
              <a:t>konta w kliencie USOS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88" y="5290460"/>
            <a:ext cx="2769543" cy="2076995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22571" y="6328957"/>
            <a:ext cx="722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Łukasz Sobiecki / </a:t>
            </a:r>
            <a:r>
              <a:rPr lang="pl-PL" sz="2000" dirty="0" err="1" smtClean="0"/>
              <a:t>eUW</a:t>
            </a:r>
            <a:r>
              <a:rPr lang="pl-PL" sz="2000" dirty="0" smtClean="0"/>
              <a:t> / 17.12.2014</a:t>
            </a:r>
            <a:endParaRPr lang="pl-PL" sz="2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99" y="0"/>
            <a:ext cx="1748313" cy="1271570"/>
          </a:xfrm>
          <a:prstGeom prst="rect">
            <a:avLst/>
          </a:prstGeom>
        </p:spPr>
      </p:pic>
      <p:pic>
        <p:nvPicPr>
          <p:cNvPr id="10" name="Picture 9" descr="1_Znak ogólnodostępny_wersja podstawowa_P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58" y="311803"/>
            <a:ext cx="1722064" cy="670375"/>
          </a:xfrm>
          <a:prstGeom prst="rect">
            <a:avLst/>
          </a:prstGeom>
        </p:spPr>
      </p:pic>
      <p:sp>
        <p:nvSpPr>
          <p:cNvPr id="9" name="pole tekstowe 5"/>
          <p:cNvSpPr txBox="1"/>
          <p:nvPr/>
        </p:nvSpPr>
        <p:spPr>
          <a:xfrm>
            <a:off x="4046051" y="483464"/>
            <a:ext cx="67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65000"/>
                  </a:schemeClr>
                </a:solidFill>
              </a:rPr>
              <a:t>Interaktywny Portal Informacyjny Uniwersytetu Warszawskiego</a:t>
            </a:r>
            <a:endParaRPr lang="pl-PL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804</Words>
  <Application>Microsoft Macintosh PowerPoint</Application>
  <PresentationFormat>Custom</PresentationFormat>
  <Paragraphs>118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kurasinski</dc:creator>
  <cp:lastModifiedBy>Łukasz Sobiecki</cp:lastModifiedBy>
  <cp:revision>20</cp:revision>
  <cp:lastPrinted>2014-12-16T16:52:36Z</cp:lastPrinted>
  <dcterms:created xsi:type="dcterms:W3CDTF">2014-12-12T23:15:09Z</dcterms:created>
  <dcterms:modified xsi:type="dcterms:W3CDTF">2014-12-16T17:20:41Z</dcterms:modified>
</cp:coreProperties>
</file>