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72" r:id="rId8"/>
    <p:sldId id="261" r:id="rId9"/>
    <p:sldId id="279" r:id="rId10"/>
    <p:sldId id="280" r:id="rId11"/>
    <p:sldId id="262" r:id="rId12"/>
    <p:sldId id="287" r:id="rId13"/>
    <p:sldId id="288" r:id="rId14"/>
    <p:sldId id="289" r:id="rId15"/>
    <p:sldId id="265" r:id="rId16"/>
    <p:sldId id="284" r:id="rId17"/>
    <p:sldId id="285" r:id="rId18"/>
    <p:sldId id="283" r:id="rId19"/>
    <p:sldId id="271" r:id="rId20"/>
    <p:sldId id="273" r:id="rId21"/>
    <p:sldId id="286" r:id="rId22"/>
    <p:sldId id="274" r:id="rId23"/>
    <p:sldId id="268" r:id="rId24"/>
    <p:sldId id="259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77907" autoAdjust="0"/>
  </p:normalViewPr>
  <p:slideViewPr>
    <p:cSldViewPr snapToGrid="0" showGuides="1">
      <p:cViewPr>
        <p:scale>
          <a:sx n="66" d="100"/>
          <a:sy n="66" d="100"/>
        </p:scale>
        <p:origin x="-720" y="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F9DBC-87B5-4A03-A1C4-82E68C74A422}" type="doc">
      <dgm:prSet loTypeId="urn:microsoft.com/office/officeart/2005/8/layout/venn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9205915-A28B-449D-887D-3325F999D950}">
      <dgm:prSet phldrT="[Tekst]"/>
      <dgm:spPr/>
      <dgm:t>
        <a:bodyPr/>
        <a:lstStyle/>
        <a:p>
          <a:r>
            <a:rPr lang="pl-PL" dirty="0" smtClean="0"/>
            <a:t>Bezpieczeństwo </a:t>
          </a:r>
        </a:p>
        <a:p>
          <a:r>
            <a:rPr lang="pl-PL" dirty="0" smtClean="0"/>
            <a:t>informacji</a:t>
          </a:r>
          <a:endParaRPr lang="pl-PL" dirty="0"/>
        </a:p>
      </dgm:t>
    </dgm:pt>
    <dgm:pt modelId="{805CD93D-3300-4DCA-B3DB-5EBDC1FE6444}" type="parTrans" cxnId="{6BEA77BB-2E97-4D1D-839A-7E31BBA35146}">
      <dgm:prSet/>
      <dgm:spPr/>
      <dgm:t>
        <a:bodyPr/>
        <a:lstStyle/>
        <a:p>
          <a:endParaRPr lang="pl-PL"/>
        </a:p>
      </dgm:t>
    </dgm:pt>
    <dgm:pt modelId="{3D360C3C-15C2-445C-92B3-218583E585B2}" type="sibTrans" cxnId="{6BEA77BB-2E97-4D1D-839A-7E31BBA35146}">
      <dgm:prSet/>
      <dgm:spPr/>
      <dgm:t>
        <a:bodyPr/>
        <a:lstStyle/>
        <a:p>
          <a:endParaRPr lang="pl-PL"/>
        </a:p>
      </dgm:t>
    </dgm:pt>
    <dgm:pt modelId="{6783B272-F8BA-41E6-872D-5B6052DDA067}">
      <dgm:prSet phldrT="[Tekst]"/>
      <dgm:spPr/>
      <dgm:t>
        <a:bodyPr/>
        <a:lstStyle/>
        <a:p>
          <a:r>
            <a:rPr lang="pl-PL" dirty="0" smtClean="0"/>
            <a:t>Bezpieczeństwo </a:t>
          </a:r>
        </a:p>
        <a:p>
          <a:r>
            <a:rPr lang="pl-PL" dirty="0" smtClean="0"/>
            <a:t>IT</a:t>
          </a:r>
          <a:endParaRPr lang="pl-PL" dirty="0"/>
        </a:p>
      </dgm:t>
    </dgm:pt>
    <dgm:pt modelId="{81B87335-12EE-482C-983F-EFCC73A1EAF1}" type="parTrans" cxnId="{48F189E7-D378-4219-831B-64C8DDA558D7}">
      <dgm:prSet/>
      <dgm:spPr/>
      <dgm:t>
        <a:bodyPr/>
        <a:lstStyle/>
        <a:p>
          <a:endParaRPr lang="pl-PL"/>
        </a:p>
      </dgm:t>
    </dgm:pt>
    <dgm:pt modelId="{00AA5E8C-9360-4B3E-97D0-766F1F7096BE}" type="sibTrans" cxnId="{48F189E7-D378-4219-831B-64C8DDA558D7}">
      <dgm:prSet/>
      <dgm:spPr/>
      <dgm:t>
        <a:bodyPr/>
        <a:lstStyle/>
        <a:p>
          <a:endParaRPr lang="pl-PL"/>
        </a:p>
      </dgm:t>
    </dgm:pt>
    <dgm:pt modelId="{3D878CF5-B14F-459E-8EF7-72AD52980B8C}">
      <dgm:prSet phldrT="[Tekst]"/>
      <dgm:spPr/>
      <dgm:t>
        <a:bodyPr/>
        <a:lstStyle/>
        <a:p>
          <a:r>
            <a:rPr lang="pl-PL" dirty="0" smtClean="0"/>
            <a:t>Bezpieczeństwo </a:t>
          </a:r>
        </a:p>
        <a:p>
          <a:r>
            <a:rPr lang="pl-PL" dirty="0" smtClean="0"/>
            <a:t>sieci</a:t>
          </a:r>
          <a:endParaRPr lang="pl-PL" dirty="0"/>
        </a:p>
      </dgm:t>
    </dgm:pt>
    <dgm:pt modelId="{41C46447-3C1E-4B4B-9EFA-5E33699AE858}" type="parTrans" cxnId="{9C33273A-0BB5-4C65-B476-F73A8F6B8242}">
      <dgm:prSet/>
      <dgm:spPr/>
      <dgm:t>
        <a:bodyPr/>
        <a:lstStyle/>
        <a:p>
          <a:endParaRPr lang="pl-PL"/>
        </a:p>
      </dgm:t>
    </dgm:pt>
    <dgm:pt modelId="{765F2F65-4E74-47D7-9841-5F31139B38CD}" type="sibTrans" cxnId="{9C33273A-0BB5-4C65-B476-F73A8F6B8242}">
      <dgm:prSet/>
      <dgm:spPr/>
      <dgm:t>
        <a:bodyPr/>
        <a:lstStyle/>
        <a:p>
          <a:endParaRPr lang="pl-PL"/>
        </a:p>
      </dgm:t>
    </dgm:pt>
    <dgm:pt modelId="{DE4C047C-D30E-457E-B827-50DA84C0945A}" type="pres">
      <dgm:prSet presAssocID="{344F9DBC-87B5-4A03-A1C4-82E68C74A42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AF78088-8095-4A3C-813B-90B1F3CD6E3E}" type="pres">
      <dgm:prSet presAssocID="{344F9DBC-87B5-4A03-A1C4-82E68C74A422}" presName="comp1" presStyleCnt="0"/>
      <dgm:spPr/>
    </dgm:pt>
    <dgm:pt modelId="{59248109-3FB8-4B92-AF0B-E016A7B2ECBC}" type="pres">
      <dgm:prSet presAssocID="{344F9DBC-87B5-4A03-A1C4-82E68C74A422}" presName="circle1" presStyleLbl="node1" presStyleIdx="0" presStyleCnt="3"/>
      <dgm:spPr/>
      <dgm:t>
        <a:bodyPr/>
        <a:lstStyle/>
        <a:p>
          <a:endParaRPr lang="pl-PL"/>
        </a:p>
      </dgm:t>
    </dgm:pt>
    <dgm:pt modelId="{483B2754-D608-4072-977C-B82DF5BA1A2B}" type="pres">
      <dgm:prSet presAssocID="{344F9DBC-87B5-4A03-A1C4-82E68C74A422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4AC734-5D13-4829-99B5-004CB02D75B6}" type="pres">
      <dgm:prSet presAssocID="{344F9DBC-87B5-4A03-A1C4-82E68C74A422}" presName="comp2" presStyleCnt="0"/>
      <dgm:spPr/>
    </dgm:pt>
    <dgm:pt modelId="{022CD84D-083D-467B-B4B1-16B548108E32}" type="pres">
      <dgm:prSet presAssocID="{344F9DBC-87B5-4A03-A1C4-82E68C74A422}" presName="circle2" presStyleLbl="node1" presStyleIdx="1" presStyleCnt="3"/>
      <dgm:spPr/>
      <dgm:t>
        <a:bodyPr/>
        <a:lstStyle/>
        <a:p>
          <a:endParaRPr lang="pl-PL"/>
        </a:p>
      </dgm:t>
    </dgm:pt>
    <dgm:pt modelId="{8B41A673-9B51-4523-9E00-60C35031BE1A}" type="pres">
      <dgm:prSet presAssocID="{344F9DBC-87B5-4A03-A1C4-82E68C74A422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EC8BDD-5E86-4533-A12D-49F887128E83}" type="pres">
      <dgm:prSet presAssocID="{344F9DBC-87B5-4A03-A1C4-82E68C74A422}" presName="comp3" presStyleCnt="0"/>
      <dgm:spPr/>
    </dgm:pt>
    <dgm:pt modelId="{8E014DB0-5687-4C41-A6C3-93909B60E456}" type="pres">
      <dgm:prSet presAssocID="{344F9DBC-87B5-4A03-A1C4-82E68C74A422}" presName="circle3" presStyleLbl="node1" presStyleIdx="2" presStyleCnt="3"/>
      <dgm:spPr/>
      <dgm:t>
        <a:bodyPr/>
        <a:lstStyle/>
        <a:p>
          <a:endParaRPr lang="pl-PL"/>
        </a:p>
      </dgm:t>
    </dgm:pt>
    <dgm:pt modelId="{87324BD5-B38A-413B-9641-6CF9FB73BCFB}" type="pres">
      <dgm:prSet presAssocID="{344F9DBC-87B5-4A03-A1C4-82E68C74A422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8F189E7-D378-4219-831B-64C8DDA558D7}" srcId="{344F9DBC-87B5-4A03-A1C4-82E68C74A422}" destId="{6783B272-F8BA-41E6-872D-5B6052DDA067}" srcOrd="1" destOrd="0" parTransId="{81B87335-12EE-482C-983F-EFCC73A1EAF1}" sibTransId="{00AA5E8C-9360-4B3E-97D0-766F1F7096BE}"/>
    <dgm:cxn modelId="{9932F082-DFBD-4E2F-9F87-186704D769F7}" type="presOf" srcId="{6783B272-F8BA-41E6-872D-5B6052DDA067}" destId="{022CD84D-083D-467B-B4B1-16B548108E32}" srcOrd="0" destOrd="0" presId="urn:microsoft.com/office/officeart/2005/8/layout/venn2"/>
    <dgm:cxn modelId="{9C33273A-0BB5-4C65-B476-F73A8F6B8242}" srcId="{344F9DBC-87B5-4A03-A1C4-82E68C74A422}" destId="{3D878CF5-B14F-459E-8EF7-72AD52980B8C}" srcOrd="2" destOrd="0" parTransId="{41C46447-3C1E-4B4B-9EFA-5E33699AE858}" sibTransId="{765F2F65-4E74-47D7-9841-5F31139B38CD}"/>
    <dgm:cxn modelId="{9FE7BFE5-EC33-4389-84D3-B03008C9ABEC}" type="presOf" srcId="{C9205915-A28B-449D-887D-3325F999D950}" destId="{59248109-3FB8-4B92-AF0B-E016A7B2ECBC}" srcOrd="0" destOrd="0" presId="urn:microsoft.com/office/officeart/2005/8/layout/venn2"/>
    <dgm:cxn modelId="{DE4ED915-4AE0-4276-B5A6-6BFAE293D3EF}" type="presOf" srcId="{C9205915-A28B-449D-887D-3325F999D950}" destId="{483B2754-D608-4072-977C-B82DF5BA1A2B}" srcOrd="1" destOrd="0" presId="urn:microsoft.com/office/officeart/2005/8/layout/venn2"/>
    <dgm:cxn modelId="{EEAA651C-50F2-4F05-86D5-F7A03A3457DF}" type="presOf" srcId="{344F9DBC-87B5-4A03-A1C4-82E68C74A422}" destId="{DE4C047C-D30E-457E-B827-50DA84C0945A}" srcOrd="0" destOrd="0" presId="urn:microsoft.com/office/officeart/2005/8/layout/venn2"/>
    <dgm:cxn modelId="{B4E3E8CE-A854-40D2-8116-E5D14FEE0B98}" type="presOf" srcId="{3D878CF5-B14F-459E-8EF7-72AD52980B8C}" destId="{8E014DB0-5687-4C41-A6C3-93909B60E456}" srcOrd="0" destOrd="0" presId="urn:microsoft.com/office/officeart/2005/8/layout/venn2"/>
    <dgm:cxn modelId="{6BEA77BB-2E97-4D1D-839A-7E31BBA35146}" srcId="{344F9DBC-87B5-4A03-A1C4-82E68C74A422}" destId="{C9205915-A28B-449D-887D-3325F999D950}" srcOrd="0" destOrd="0" parTransId="{805CD93D-3300-4DCA-B3DB-5EBDC1FE6444}" sibTransId="{3D360C3C-15C2-445C-92B3-218583E585B2}"/>
    <dgm:cxn modelId="{22A174EA-63C7-4A23-BF4D-91AB99320DA6}" type="presOf" srcId="{3D878CF5-B14F-459E-8EF7-72AD52980B8C}" destId="{87324BD5-B38A-413B-9641-6CF9FB73BCFB}" srcOrd="1" destOrd="0" presId="urn:microsoft.com/office/officeart/2005/8/layout/venn2"/>
    <dgm:cxn modelId="{94090C5D-BDE3-4942-8ED9-5396FEADEE93}" type="presOf" srcId="{6783B272-F8BA-41E6-872D-5B6052DDA067}" destId="{8B41A673-9B51-4523-9E00-60C35031BE1A}" srcOrd="1" destOrd="0" presId="urn:microsoft.com/office/officeart/2005/8/layout/venn2"/>
    <dgm:cxn modelId="{1943C86F-7679-49E5-8C70-AB7233F6F65E}" type="presParOf" srcId="{DE4C047C-D30E-457E-B827-50DA84C0945A}" destId="{2AF78088-8095-4A3C-813B-90B1F3CD6E3E}" srcOrd="0" destOrd="0" presId="urn:microsoft.com/office/officeart/2005/8/layout/venn2"/>
    <dgm:cxn modelId="{52789AAB-89EE-47E5-8CF3-96AEB4A4E1B3}" type="presParOf" srcId="{2AF78088-8095-4A3C-813B-90B1F3CD6E3E}" destId="{59248109-3FB8-4B92-AF0B-E016A7B2ECBC}" srcOrd="0" destOrd="0" presId="urn:microsoft.com/office/officeart/2005/8/layout/venn2"/>
    <dgm:cxn modelId="{88525D2F-050C-4B76-82F0-887137A3834B}" type="presParOf" srcId="{2AF78088-8095-4A3C-813B-90B1F3CD6E3E}" destId="{483B2754-D608-4072-977C-B82DF5BA1A2B}" srcOrd="1" destOrd="0" presId="urn:microsoft.com/office/officeart/2005/8/layout/venn2"/>
    <dgm:cxn modelId="{C616AE61-344F-43C9-9904-BB8729BDA17B}" type="presParOf" srcId="{DE4C047C-D30E-457E-B827-50DA84C0945A}" destId="{FC4AC734-5D13-4829-99B5-004CB02D75B6}" srcOrd="1" destOrd="0" presId="urn:microsoft.com/office/officeart/2005/8/layout/venn2"/>
    <dgm:cxn modelId="{D570A408-4CD9-44EB-BFF6-5FFACE62B917}" type="presParOf" srcId="{FC4AC734-5D13-4829-99B5-004CB02D75B6}" destId="{022CD84D-083D-467B-B4B1-16B548108E32}" srcOrd="0" destOrd="0" presId="urn:microsoft.com/office/officeart/2005/8/layout/venn2"/>
    <dgm:cxn modelId="{0133653F-A465-404A-8281-0C0DFAD1FD7B}" type="presParOf" srcId="{FC4AC734-5D13-4829-99B5-004CB02D75B6}" destId="{8B41A673-9B51-4523-9E00-60C35031BE1A}" srcOrd="1" destOrd="0" presId="urn:microsoft.com/office/officeart/2005/8/layout/venn2"/>
    <dgm:cxn modelId="{03322B9E-3DDC-4AC7-8579-D056648C2894}" type="presParOf" srcId="{DE4C047C-D30E-457E-B827-50DA84C0945A}" destId="{79EC8BDD-5E86-4533-A12D-49F887128E83}" srcOrd="2" destOrd="0" presId="urn:microsoft.com/office/officeart/2005/8/layout/venn2"/>
    <dgm:cxn modelId="{A085A88F-A602-4DAB-9D6E-C76B3748A1E2}" type="presParOf" srcId="{79EC8BDD-5E86-4533-A12D-49F887128E83}" destId="{8E014DB0-5687-4C41-A6C3-93909B60E456}" srcOrd="0" destOrd="0" presId="urn:microsoft.com/office/officeart/2005/8/layout/venn2"/>
    <dgm:cxn modelId="{B716E876-10D6-4E9A-8559-4E754E61EEAE}" type="presParOf" srcId="{79EC8BDD-5E86-4533-A12D-49F887128E83}" destId="{87324BD5-B38A-413B-9641-6CF9FB73BCF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48109-3FB8-4B92-AF0B-E016A7B2ECBC}">
      <dsp:nvSpPr>
        <dsp:cNvPr id="0" name=""/>
        <dsp:cNvSpPr/>
      </dsp:nvSpPr>
      <dsp:spPr>
        <a:xfrm>
          <a:off x="1047447" y="0"/>
          <a:ext cx="4189791" cy="41897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Bezpieczeństwo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informacji</a:t>
          </a:r>
          <a:endParaRPr lang="pl-PL" sz="1200" kern="1200" dirty="0"/>
        </a:p>
      </dsp:txBody>
      <dsp:txXfrm>
        <a:off x="2410177" y="209489"/>
        <a:ext cx="1464331" cy="628468"/>
      </dsp:txXfrm>
    </dsp:sp>
    <dsp:sp modelId="{022CD84D-083D-467B-B4B1-16B548108E32}">
      <dsp:nvSpPr>
        <dsp:cNvPr id="0" name=""/>
        <dsp:cNvSpPr/>
      </dsp:nvSpPr>
      <dsp:spPr>
        <a:xfrm>
          <a:off x="1571171" y="1047447"/>
          <a:ext cx="3142343" cy="3142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Bezpieczeństwo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IT</a:t>
          </a:r>
          <a:endParaRPr lang="pl-PL" sz="1200" kern="1200" dirty="0"/>
        </a:p>
      </dsp:txBody>
      <dsp:txXfrm>
        <a:off x="2410177" y="1243844"/>
        <a:ext cx="1464331" cy="589189"/>
      </dsp:txXfrm>
    </dsp:sp>
    <dsp:sp modelId="{8E014DB0-5687-4C41-A6C3-93909B60E456}">
      <dsp:nvSpPr>
        <dsp:cNvPr id="0" name=""/>
        <dsp:cNvSpPr/>
      </dsp:nvSpPr>
      <dsp:spPr>
        <a:xfrm>
          <a:off x="2094895" y="2094895"/>
          <a:ext cx="2094895" cy="209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Bezpieczeństwo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sieci</a:t>
          </a:r>
          <a:endParaRPr lang="pl-PL" sz="1200" kern="1200" dirty="0"/>
        </a:p>
      </dsp:txBody>
      <dsp:txXfrm>
        <a:off x="2401685" y="2618619"/>
        <a:ext cx="1481314" cy="1047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8EB-6037-4189-AC21-A8B8B98672FA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D3AE-E24A-4270-9745-87897A8C95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80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5D3AE-E24A-4270-9745-87897A8C956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65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Bezpieczeństwo</a:t>
            </a:r>
            <a:r>
              <a:rPr lang="pl-PL" baseline="0" dirty="0" smtClean="0"/>
              <a:t> informacji – ABI obsługa kontaktów z policją</a:t>
            </a:r>
          </a:p>
          <a:p>
            <a:r>
              <a:rPr lang="pl-PL" baseline="0" dirty="0" smtClean="0"/>
              <a:t>Bezpieczeństwo IT – fizyczny dostęp do serwerowni</a:t>
            </a:r>
          </a:p>
          <a:p>
            <a:r>
              <a:rPr lang="pl-PL" baseline="0" dirty="0" smtClean="0"/>
              <a:t>Bezpieczeństwo sieci – bezpieczeństwo transmisji danych L2-7 </a:t>
            </a:r>
            <a:endParaRPr lang="pl-PL" baseline="0" dirty="0" smtClean="0"/>
          </a:p>
          <a:p>
            <a:endParaRPr lang="pl-PL" baseline="0" dirty="0" smtClean="0"/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 ten obejmuje określenie i utrzymywanie ról i zakresów odpowiedzialności, polityki, standardów oraz procedur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dotyczących bezpieczeństwa IT. Zarządzanie bezpieczeństwem obejmuje również monitoring bezpieczeństwa oraz okresowe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testowanie i wdrażanie działań eliminujących zidentyfikowane słabe strony zabezpieczeń lub incydenty. Efektywne zarządzanie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bezpieczeństwem zapewnia ochronę wszystkich zasobów IT, aby ograniczyć do minimum wpływ podatności i incydentów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bezpieczeństwa na działalność biznesową.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5D3AE-E24A-4270-9745-87897A8C956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79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smtClean="0"/>
              <a:t>DS</a:t>
            </a:r>
            <a:r>
              <a:rPr lang="pl-PL" sz="1200" b="1" baseline="0" dirty="0" smtClean="0"/>
              <a:t> == </a:t>
            </a:r>
            <a:r>
              <a:rPr lang="pl-PL" sz="1200" b="1" dirty="0" smtClean="0"/>
              <a:t>Dostarczanie</a:t>
            </a:r>
            <a:r>
              <a:rPr lang="pl-PL" sz="1200" b="1" baseline="0" dirty="0" smtClean="0"/>
              <a:t> i Wsparcie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baseline="0" dirty="0" smtClean="0"/>
              <a:t>LUB </a:t>
            </a:r>
            <a:r>
              <a:rPr lang="en-US" sz="1200" b="1" dirty="0" smtClean="0"/>
              <a:t>COBIT 5 </a:t>
            </a:r>
            <a:r>
              <a:rPr lang="en-US" sz="1200" dirty="0" smtClean="0"/>
              <a:t>for Information Security</a:t>
            </a:r>
            <a:endParaRPr lang="pl-PL" sz="1200" dirty="0" smtClean="0"/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DS5.1 Zarządzanie bezpieczeństwem IT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DS5.2 Plan zapewnienia bezpieczeństwa IT</a:t>
            </a: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DS5.3 Zarządzanie tożsamością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DS5.4 Zarządzanie kontami użytkowników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DS5.5 Testowanie, nadzorowanie i monitorowanie bezpieczeństwa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DS5.6 Definicja incydentu związanego z bezpieczeństwem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DS5.7 Ochrona technologii zabezpieczeń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DS5.8 Zarządzanie kluczami kryptograficznymi|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DS5.9 Ochrona przed złośliwym oprogramowaniem, jego wykrywanie i wprowadzanie poprawek</a:t>
            </a: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DS5.10 Bezpieczeństwo sieciowe</a:t>
            </a: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DS5.11 Wymiana wrażliwych danych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5D3AE-E24A-4270-9745-87897A8C956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10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Proces</a:t>
            </a:r>
            <a:r>
              <a:rPr lang="pl-PL" baseline="0" dirty="0" smtClean="0"/>
              <a:t> zarządzania bezpieczeństwem dojrzewa. Wraz z dojrzewaniem maleją ryzyka</a:t>
            </a: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Zdefiniowane gdy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Istnieje świadomość zagrożeń i zasad bezpieczeństwa i jest ona promowana przez kierownictwo. Zdefiniowane są procedury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bezpieczeństwa, które są zgodne z polityką bezpieczeństwa IT. Określone i znane są zakresy odpowiedzialności za bezpieczeństwo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IT, nie są one jednak konsekwentnie egzekwowane. Istnieje plan zapewnienia bezpieczeństwa IT i rozwiązania w tej dziedzinie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opierające się na analizie ryzyka. Sprawozdawczość w dziedzinie bezpieczeństwa nie ma wyraźnego odniesienia do działalności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biznesowej. Przeprowadzane są doraźne testy bezpieczeństwa (np. testowanie możliwości włamania). Dostępne są szkolenia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dziedziny bezpieczeństwa dla pracowników działu IT i zajmujących się działalnością biznesową, jednak ich planowanie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zarządzanie nimi ma nieformalny charakter.</a:t>
            </a:r>
          </a:p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Kontrolowane i mierzalne gdy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Odpowiedzialność za bezpieczeństwo IT jest wyraźnie określona, egzekwowana i podlega zarządzaniu. W konsekwentny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sposób dokonuje się analizy ryzyka naruszenia bezpieczeństwa IT i analizy skutków. Polityka i procedury bezpieczeństwa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są uzupełniane przez określone wymagania bazowe dotyczące bezpieczeństwa. Obowiązkowe jest stosowanie metod promujących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świadomość potrzeby zapewnienia bezpieczeństwa. Ustandaryzowane są procedury identyfikacji, uwierzytelniania i autoryzacji.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 pracowników odpowiedzialnych za audyt i zarządzanie bezpieczeństwem wymaga się uzyskania certyfikatów bezpieczeństwa.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Testy bezpieczeństwa wykonuje się przy użyciu standardowych i sformalizowanych procesów, co prowadzi do podnoszenia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poziomu bezpieczeństwa. Procesy zapewnienia bezpieczeństwa IT są skoordynowane z ogólną funkcją bezpieczeństwa organizacji.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Sprawozdawczość dotycząca bezpieczeństwa IT jest powiązana z celami biznesowymi. Szkoleniem w dziedzinie bezpieczeństwa IT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objęte są zarówno dział biznesowy, jak i dział IT. Szkolenia z dziedziny bezpieczeństwa IT są planowane i podlegają zarządzaniu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sposób odpowiadający potrzebom biznesowym i zdefiniowanym profilom ryzyka. Zdefiniowano cele i mierniki zarządzania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bezpieczeństwem, ale nie dokonuje się jeszcze pomiarów.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5D3AE-E24A-4270-9745-87897A8C956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45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5D3AE-E24A-4270-9745-87897A8C956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21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1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09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82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120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32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13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6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70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0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14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89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56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bartosz.jankowski@adm.uw.edu.p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artosz.jankowski@adm.uw.edu.p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artosz.jankowski@adm.uw.edu.p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bartosz.jankowski@adm.uw.edu.p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bartosz.jankowski@adm.uw.edu.p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mailto:bartosz.jankowski@adm.uw.edu.pl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mailto:bartosz.jankowski@adm.uw.edu.pl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6.png"/><Relationship Id="rId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mailto:bartosz.jankowski@adm.uw.edu.pl" TargetMode="External"/><Relationship Id="rId2" Type="http://schemas.openxmlformats.org/officeDocument/2006/relationships/hyperlink" Target="https://data.cert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rtosz.jankowski@adm.uw.edu.p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artosz.jankowski@adm.uw.edu.pl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hyperlink" Target="mailto:bartosz.jankowski@adm.uw.edu.p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bartosz.jankowski@adm.uw.edu.p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hyperlink" Target="mailto:bartosz.jankowski@adm.uw.edu.pl" TargetMode="Externa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bartosz.jankowski@adm.uw.edu.pl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bartosz.jankowski@adm.uw.edu.p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artosz.jankowski@adm.uw.edu.p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" y="-1"/>
            <a:ext cx="12195484" cy="811047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21">
            <a:off x="5807773" y="52251"/>
            <a:ext cx="9144714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83770" y="2748674"/>
            <a:ext cx="6348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Zarządzanie bezpieczeństwem sieci akademickiej</a:t>
            </a:r>
            <a:endParaRPr lang="pl-PL" sz="3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83770" y="4518181"/>
            <a:ext cx="7082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5"/>
              </a:rPr>
              <a:t>bartosz.jankowski@adm.uw.edu.pl</a:t>
            </a:r>
            <a:endParaRPr lang="pl-PL" sz="2000" dirty="0" smtClean="0"/>
          </a:p>
          <a:p>
            <a:r>
              <a:rPr lang="pl-PL" sz="2000" dirty="0" smtClean="0"/>
              <a:t>Konferencja </a:t>
            </a:r>
            <a:r>
              <a:rPr lang="pl-PL" sz="2000" dirty="0"/>
              <a:t>Promująca Projekt „Platforma usług elektronicznych Uniwersytetu Warszawskiego dla społeczności </a:t>
            </a:r>
            <a:r>
              <a:rPr lang="pl-PL" sz="2000" dirty="0" smtClean="0"/>
              <a:t>regionu”</a:t>
            </a:r>
          </a:p>
          <a:p>
            <a:r>
              <a:rPr lang="pl-PL" sz="2000" dirty="0" smtClean="0"/>
              <a:t>17-12-2014</a:t>
            </a:r>
            <a:endParaRPr lang="pl-PL" sz="2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935050"/>
            <a:ext cx="1163080" cy="125951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61" y="396238"/>
            <a:ext cx="3105620" cy="2258756"/>
          </a:xfrm>
          <a:prstGeom prst="rect">
            <a:avLst/>
          </a:prstGeom>
        </p:spPr>
      </p:pic>
      <p:pic>
        <p:nvPicPr>
          <p:cNvPr id="8" name="Picture 8" descr="Logotyp bez podpisu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5782443"/>
            <a:ext cx="7368731" cy="952899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1064344" y="6692152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" dirty="0"/>
              <a:t>Projekt "Platforma usług elektronicznych Uniwersytetu Warszawskiego dla społeczności regionu" realizowany w ramach Regionalnego Programu </a:t>
            </a:r>
            <a:r>
              <a:rPr lang="pl-PL" sz="800" dirty="0" smtClean="0"/>
              <a:t>Operacyjnego</a:t>
            </a:r>
          </a:p>
          <a:p>
            <a:pPr algn="ctr"/>
            <a:r>
              <a:rPr lang="pl-PL" sz="800" dirty="0" smtClean="0"/>
              <a:t> </a:t>
            </a:r>
            <a:r>
              <a:rPr lang="pl-PL" sz="800" dirty="0"/>
              <a:t>Województwa Mazowieckiego, współfinansowany przez Unię Europejską ze środków Europejskiego Funduszu Regionalnego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169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5" y="1039664"/>
            <a:ext cx="77343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956832" y="3474578"/>
            <a:ext cx="52643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Ilość zgłoszeń dot. bezpieczeństwa </a:t>
            </a:r>
          </a:p>
          <a:p>
            <a:r>
              <a:rPr lang="pl-PL" sz="2800" dirty="0" smtClean="0"/>
              <a:t>(abuse@uw.edu.pl) </a:t>
            </a:r>
          </a:p>
          <a:p>
            <a:r>
              <a:rPr lang="pl-PL" sz="2800" b="1" dirty="0" smtClean="0">
                <a:solidFill>
                  <a:srgbClr val="FF0000"/>
                </a:solidFill>
              </a:rPr>
              <a:t>stworzone</a:t>
            </a:r>
            <a:r>
              <a:rPr lang="pl-PL" sz="2800" dirty="0" smtClean="0"/>
              <a:t> vs </a:t>
            </a:r>
            <a:r>
              <a:rPr lang="pl-PL" sz="2800" b="1" dirty="0" smtClean="0">
                <a:solidFill>
                  <a:schemeClr val="accent6"/>
                </a:solidFill>
              </a:rPr>
              <a:t>rozwiązane</a:t>
            </a:r>
            <a:r>
              <a:rPr lang="pl-PL" sz="2800" dirty="0" smtClean="0"/>
              <a:t> </a:t>
            </a:r>
          </a:p>
          <a:p>
            <a:r>
              <a:rPr lang="pl-PL" sz="2800" dirty="0" smtClean="0"/>
              <a:t>2014 r</a:t>
            </a:r>
            <a:endParaRPr lang="pl-PL" sz="2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6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620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3" y="1039664"/>
            <a:ext cx="77914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6956832" y="1500634"/>
            <a:ext cx="5002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Średni czas (w dniach) </a:t>
            </a:r>
          </a:p>
          <a:p>
            <a:r>
              <a:rPr lang="pl-PL" sz="2800" dirty="0" smtClean="0"/>
              <a:t>rozwiązywania zgłoszeń dot.</a:t>
            </a:r>
          </a:p>
          <a:p>
            <a:r>
              <a:rPr lang="pl-PL" sz="2800" dirty="0"/>
              <a:t>b</a:t>
            </a:r>
            <a:r>
              <a:rPr lang="pl-PL" sz="2800" dirty="0" smtClean="0"/>
              <a:t>ezpieczeństwa 2014 r.</a:t>
            </a:r>
            <a:endParaRPr lang="pl-PL" sz="2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6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475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26377"/>
            <a:ext cx="10515600" cy="1325563"/>
          </a:xfrm>
        </p:spPr>
        <p:txBody>
          <a:bodyPr/>
          <a:lstStyle/>
          <a:p>
            <a:r>
              <a:rPr lang="pl-PL" dirty="0" smtClean="0"/>
              <a:t>USŁUGA 2: Skaner aplikacji internetowych</a:t>
            </a:r>
            <a:endParaRPr lang="pl-PL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6" y="1687507"/>
            <a:ext cx="108108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937684" y="1808929"/>
            <a:ext cx="104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1" name="Picture 8" descr="Logotyp bez podpis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30" y="5484074"/>
            <a:ext cx="7368731" cy="952899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19100"/>
            <a:ext cx="102393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0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467" y="392887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7" y="1146189"/>
            <a:ext cx="6508557" cy="479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7439514" y="796551"/>
            <a:ext cx="4663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HEARTBLEED</a:t>
            </a:r>
            <a:r>
              <a:rPr lang="pl-PL" dirty="0" smtClean="0"/>
              <a:t> -   </a:t>
            </a:r>
            <a:r>
              <a:rPr lang="en-US" dirty="0" smtClean="0"/>
              <a:t>CVE-2014-0160 </a:t>
            </a:r>
            <a:endParaRPr lang="en-US" dirty="0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6111468" y="4562184"/>
            <a:ext cx="6080532" cy="7664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Bezpieczeństwo vs Elastyczność</a:t>
            </a:r>
            <a:endParaRPr lang="pl-PL" dirty="0"/>
          </a:p>
        </p:txBody>
      </p:sp>
      <p:sp>
        <p:nvSpPr>
          <p:cNvPr id="2" name="AutoShape 2" descr="data:image/png;base64,iVBORw0KGgoAAAANSUhEUgAAAMwAAAD3CAMAAABmQUuuAAAAk1BMVEX///+5AAC2AAC9AAD78/PBPz/dj4/rzMz++fn67+/pt7fLX1/44uK/ICD23d26AADPdnbswsLViorFSEj56Ojx0tLgm5u9GxvmsLD02dnZhITgnp7RbGzQZ2fuyMjGSUm/JibMWlq8EhLBMTHEOTnipaXrvb3Ud3flq6vaiIi+FBTKUVHDOjrTbGzclJSyAADIVFQFEWNeAAALz0lEQVR4nO1daXuqOhCGiBasy+l17+JS16M9tv//113ABZCZIcsg2If3o0gmLwzJbEksq8KvwKT5dvwvxHG427T4BXQ2u+FZwnC9mfALCNF6GdZr3+IG9sd4ykSpNV0vPm/b/64d1i+8z8zrNGZz2+96Gv6P88Wx45gJcCaNH0LAzFjAFZ3jChQTkyd6jY6+gEGjRwvwJcyODO/HG88zBJ3FfS93fR0BrXVbToBYNc1eT//vUkbQWdx8q/z0OtuRgoDlUet5hXAabXlJobTuVkna5KOrKKDd0Hs7ztFWkxRKE+/Sw+lgIaVfNwLstavOZaOgYEk6r1Jvp79VfCtXAauNIhXnXU9SKG3+li3gTeFbSQnYKulas6YvKpBWH9DtP32Ztb+fSlNxG0aiAmmiQWi2+1dTw2IYynIxULGIzgwdpid1jva3UuOAN2eQFQw7yJfT0BgkofbrXjaXgeYoBojbAuL6z2zN9zKn6I7iPEmKq6cMNr5HFbDJmAM8Ri6BqjWTzY85W/fnAFLTvBmrNF/eMda6+8rd+jM14XCMYzfythGXjzxbT+EvuzRf3uH89ByOETnVOjrfPGVL803D0WrW6/Vmyz3sGaZvOYTfqeTsEghYhgJWbRkBArE1vGWmnOV2M+j0nQD9zmD3T05e3WfTkhjGAg/5vRkTsNkivnS8cfiz2dK+sf28Sw/sk/Ehew4U7X4/e5QMgiNpAZ3dc4bP/gpx2ZC3fGFOnusdMxVILLPei7B7Q2yc7TdW1N3dJ+AeQp5YjqkR3dmYGcG+Kh1eqEHWWxMvVszSN+zQv4tatn/S7BnQEYuXrPbdIW5oi5Sz5nyh/5Xz63U9U1+DM6kE6OOz1OHWgMYNjbWMKB/eq445LLpHWbdxjbZx82rcFfK/NvR5IdBwVMRBIXg4Rb4c0Uv+DxnKxEotUNXoKnKRdRhP6LSRdpJe9ALmvFeN6k1VokdipBrln3zCDSVMNA/uQjcjLgGgjzwWqAsf6gG9JtJUfAh4A3sgdsrCgkFUko0YakTzLLj1eE9d8HGKZw1hPt6kPpyuzpPyu1oHybxH/+jD4nWzFBtYsxPSP+UjX0kMwFdTiwYqcPaHLTgpTDK5zPWzLaADKaKJF4yYtA2yOxPaHBBLk7ah9x6NZy5kylAeaTZaVPDN5L1YyKupX66CaigM8no++rinJ+b6KaMAU6i7o0t3NyBVnYEzhsEI42KiYwFcsOXLR/MfQCYRI9LCFBnThHFyH4q7iIubAlr/ukNnhBeYjHmhAqRJ10mxBj0/Qy0LANoVenNlAn3oGY3OF7+BaytzmZaVjmCKBke7kPEsTpc60FvTnzFjSJlJcbPDAJDT+X2yWkEVVE2CwkjZSRI5FQlA1uZ5XAE9ZnXjH0SybSHl7WcDmmnEKeEA8axxFUfFI4viL1OjA8AwFuPwEkSmbTb/R/Aik138cJUmQebZ2QOH5sylmcURQ8xW4npAvuWnRKbH9RCj2easBxyAAhv3IWMdwvZ1/VYIHuBuiv/CS3mTaY14FdeynF5hZMKJTJjbehGKJGP9ETxmzAWQs3Q3Ms7nkrM5q6U2AJg5tilMeJsjhmZw0syh/poPE8gCwMmwmTO5gDBn8jQ08wGU4z8bmqALwDmSsqOJuwCgcyabLysEYETjNCm7gNssPgruL4kfiMz5GvTN8E4MzIBiALXztT1wzWadNXnRgvp7icBA2RnRJNsrFNDwew2Ng/EBlvBMPoCCM9eHD4Ye9wxRwHzggqmxS6xkAkWiy6tna2jAumYWwDwhp2fICvcHejGH63UwfdMtqXn2BHGJfeJg+kb8K7DHBA5gZyNbsg/ONN1SugEDqKv2Mhb3hTO4pRydweLLRFeRAi22qB0f4DKApJEPcmFKQLACXhdRS/wHqZxVKDa7D+DU4k0CFnJE7fLZzi44Utn7m+8BchFiOdySAF4/lprfX5CKM8agqjk6YB/TJfRQxDP436JE9qYLzpdQH6EggV2uYABSlgclF+FvyxalsQOg0F8AaJTCXg1QnV4MsBp9MOuLLNEyr6LhAbLGSyzAfyMDmk4NbQ7AFpFgvcNWnO15ShGMgJSR4tYwWGBjl8LpREZl/8WgIbEjckfxhgC2dJzomYvWIvKU0mgDW0Nyu6QhAdC/DqC8KIAViBmcFafA1riKVYFmjQNk/U69ootxXKyCt8DwBlzcH2CUcecUUzTe5LcK0CWX2RMgeitj7YsS4BUkco/XQZcpYitv8wVml/hGo8RnjHhAPj4LYDOFSntPkBpg0dU84uvufiexpkCyphgdPbBV0bnBQVd7SIfBPLyJ57tONw66cYTU3iYnwPFcpQfCAmJrBwWLBF8EZ7asRg3/8F4oTRP43gD3czzx7UMUa4odOCgY4k7xGkI7PhS/XMyzs++V7UQnfluMlMdUZK1q2BpTFTwFMAt7Qlc900KQsbu5s6H2wNBwFCkySKyKD8iiqADfOi48TcZ84RgF1LjUzU3SZOxRjkbnhhh84JBfFjLIiM/cEp6EjilYMQlkkLE5lvWBoHRsqRmOzCaTj6YROqYvMZtMLppG6JjBGJpNxs5B0wgdM5kPpMhwaxqlY9jujzKQIiNuk9ZmoHTMyFqXIsNrp1E6prhDzQ0kydhdtpg6pWOGRUmyZNiszh0hw9S/lSZjf7OweYOWi1+4vBvGUeTJsPiehP+itXWQPhnzzNqRav3HOL51S2ZBbcKk5WTEQO2taKxjaTLij0vtXmY22lDbuJrrGETGcsi9ZAzGG2rXYzHniKGmyVgOtYuh+KcpFU+MBa3yrLEEyFgeqWmq0awTyN2odZ0xGTIZmqZTm0Z/iV9MtSEgmQxNU3+OLZILwzhGkaEinYGGKxrRE2ojVvHOlg1CyDh4Wi74l9qeUgNSa83nSjMytqgpLPBE0/Sn98KY19IjY9t7abNzTGosn44ZkJGOBSNllGdxvPlGmgzZEak8MLlDJXc5CElmRR8dIuGuv1L3s5e2kGTq9B7i2Z0hTwjgz5tmkEFr887dIVWeNMfyqAvPIuPRE05qQ+gY6HMh8qhxNyNjixk6tHr0juh55H8NyeBbPU/o821yqQY1JRPb2jKBAXny1Gc++UVzMmIOmDZTctof5bTbhTkZ2+6mKgbQTddP7PPKLXKQSX3NQ5pLbmX6PGSSeQisov0koZ5f7TQTmXgMijyqR6rksmAykV/ikQcD5VuWx0XGZxN+Ch55JphmaCcfMrQC+Wz65FT5nXMRmxIZ8Y/oaRAZyJj28y7IUyPTwsvDgssrcs9zrfMH8iRjcB7bHcrXVMnQhgqB9h027FImY71oHV6aZ3mUARmrpXE+6n3KvjXIWH31k5vuQ+Ym3HgpKiDJqBzYclcyVnKh13ljtwwy+HrKgskkZo7rutMMMsFupmUk48Qf8uelGCuTjKt29OO91n1E5pToXueCTDIZEbWiyFjOn64IcYj6KkFGqh6i+3lnMv7MMfw5zF4HMXkyZOjaxBOX9fzuZNKQIuObNqSqiX3nsrHvA5ChD9Ox6/3rNuWPQMZqEanXIEnwUGSIVXgPSMZy8YXFj0cGP83+EcmA5888Lpl0sWIYO3tQMtZbgkq3OXhkMtY4TmZ82tD7YclEZeQisLwfnIz1dIpziGWwweCjk7EGwTm45/MAH55MYAyI3imR9PhkrH7vUjf6C8hY3iXB9xvIXFGRyQ0VmQgVmdxQkYlQkckNFZkIFZncUJGJUJHJDRWZCBWZ3ACT+Za9vaRk3Hhl31z29pKSiddkye9qV1Yy0QbvCoWvpSXjPYuwa2Ihv9attGQsd7yYt+cLlaLE8pLx0eq0lDpTajKqqMjkhopMhN9J5nKOdKEndnGRuewCUuhhPWxkOmHhU7Gn27CRsVqLfXf+WuhRt3xkLLczKfisLkYyxeN3kQmGVP3ztstFxnoRQnEPkzhKRsZq7db6k3bZyBihIlNWVGTKiopMWVGRKSsqMmVFRaasqMiUFRWZsqIiU1b8KjLh2Xa/hUywtaGwCw5kssF77T2X4rjxChUqWNb/Ksa9PbydUE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7439512" y="2629150"/>
            <a:ext cx="4227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/>
              <a:t>Moonlist</a:t>
            </a:r>
            <a:r>
              <a:rPr lang="pl-PL" dirty="0" smtClean="0"/>
              <a:t> - </a:t>
            </a:r>
            <a:r>
              <a:rPr lang="en-US" dirty="0" smtClean="0"/>
              <a:t>NTP </a:t>
            </a:r>
            <a:r>
              <a:rPr lang="en-US" dirty="0"/>
              <a:t>Amplification Attacks Using </a:t>
            </a:r>
            <a:endParaRPr lang="pl-PL" dirty="0" smtClean="0"/>
          </a:p>
          <a:p>
            <a:r>
              <a:rPr lang="en-US" dirty="0" smtClean="0"/>
              <a:t>CVE-2013-5211</a:t>
            </a:r>
            <a:endParaRPr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7439513" y="3346105"/>
            <a:ext cx="466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en-US" b="1" dirty="0" smtClean="0"/>
              <a:t>POODLE</a:t>
            </a:r>
            <a:r>
              <a:rPr lang="en-US" dirty="0" smtClean="0"/>
              <a:t> </a:t>
            </a:r>
            <a:r>
              <a:rPr lang="en-US" dirty="0"/>
              <a:t>– An SSL 3.0 </a:t>
            </a:r>
            <a:r>
              <a:rPr lang="en-US" dirty="0" smtClean="0"/>
              <a:t>Vulnerability </a:t>
            </a:r>
            <a:r>
              <a:rPr lang="en-US" dirty="0"/>
              <a:t>(CVE-2014-3566)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7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460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937684" y="1808929"/>
            <a:ext cx="104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37683" y="1202121"/>
            <a:ext cx="101046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USŁUGA 3 – System zdalnego dostępu do zasobów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0" y="1925395"/>
            <a:ext cx="5766090" cy="264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i.technet.microsoft.com/dynimg/IC19507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1" y="3009258"/>
            <a:ext cx="5146537" cy="19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7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990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222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Procesy związane z SSL VPN</a:t>
            </a:r>
          </a:p>
          <a:p>
            <a:r>
              <a:rPr lang="pl-PL" dirty="0" smtClean="0"/>
              <a:t>USOSCLOUD</a:t>
            </a:r>
          </a:p>
          <a:p>
            <a:pPr lvl="1"/>
            <a:r>
              <a:rPr lang="pl-PL" dirty="0"/>
              <a:t>CIA TRIAD</a:t>
            </a:r>
            <a:endParaRPr lang="pl-PL" dirty="0" smtClean="0"/>
          </a:p>
          <a:p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937683" y="1202121"/>
            <a:ext cx="101046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USŁUGA 3 – System zdalnego dostępu do zasobów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5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  <p:pic>
        <p:nvPicPr>
          <p:cNvPr id="1026" name="Picture 2" descr="http://images.techhive.com/images/idge/imported/article/nww/2008/07/01fig02-100278455-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84" y="1901435"/>
            <a:ext cx="3697990" cy="36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Operator czy przedsiębiorstwo?</a:t>
            </a:r>
            <a:endParaRPr lang="pl-PL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1833685"/>
            <a:ext cx="5998029" cy="424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5974" y="4804884"/>
            <a:ext cx="1652674" cy="5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5925" y="3451850"/>
            <a:ext cx="1353033" cy="13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7461" y="4237465"/>
            <a:ext cx="1134836" cy="113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9884" y="3605473"/>
            <a:ext cx="844995" cy="84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/>
          <a:srcRect t="17180" b="14316"/>
          <a:stretch>
            <a:fillRect/>
          </a:stretch>
        </p:blipFill>
        <p:spPr bwMode="auto">
          <a:xfrm>
            <a:off x="1949884" y="2744544"/>
            <a:ext cx="1890038" cy="71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2987" y="4830245"/>
            <a:ext cx="751114" cy="75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3" y="3077594"/>
            <a:ext cx="1043910" cy="104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937684" y="1808929"/>
            <a:ext cx="104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838200" y="669919"/>
            <a:ext cx="10515600" cy="1325563"/>
          </a:xfrm>
        </p:spPr>
        <p:txBody>
          <a:bodyPr/>
          <a:lstStyle/>
          <a:p>
            <a:r>
              <a:rPr lang="pl-PL" dirty="0" smtClean="0"/>
              <a:t>Bezpieczeństwo sieci na UW 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13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584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69919"/>
            <a:ext cx="10515600" cy="1325563"/>
          </a:xfrm>
        </p:spPr>
        <p:txBody>
          <a:bodyPr/>
          <a:lstStyle/>
          <a:p>
            <a:r>
              <a:rPr lang="pl-PL" dirty="0" smtClean="0"/>
              <a:t>Bezpieczeństwo sieci na UW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3284" y="16474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Nasze narzędzia:</a:t>
            </a:r>
          </a:p>
          <a:p>
            <a:r>
              <a:rPr lang="pl-PL" dirty="0" smtClean="0"/>
              <a:t>Ataki wolumetryczne ? BGP </a:t>
            </a:r>
            <a:r>
              <a:rPr lang="pl-PL" dirty="0" err="1" smtClean="0"/>
              <a:t>Blackholing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Dostęp do systemów klasy ERP? IEEE 802.1x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Zdalny dostęp do systemów ERP? 2-składnikowe uwierzytelnienie 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Bezpieczeństwo UW „ze świata”? Współpraca z </a:t>
            </a:r>
            <a:r>
              <a:rPr lang="pl-PL" dirty="0" smtClean="0">
                <a:hlinkClick r:id="rId2"/>
              </a:rPr>
              <a:t>N6 </a:t>
            </a:r>
            <a:r>
              <a:rPr lang="pl-PL" dirty="0" smtClean="0"/>
              <a:t>i RIPE.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098" name="Picture 2" descr="https://encrypted-tbn2.gstatic.com/images?q=tbn:ANd9GcRjRAqloXZ6wn0CscXFFo-3GWZBwqgsmeWchXx2kis8kXqoR5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18" y="968599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7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975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6" y="1619519"/>
            <a:ext cx="10978147" cy="345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37684" y="1808929"/>
            <a:ext cx="104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838200" y="6699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Bezpieczeństwo sieci na UW 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6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974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268146" y="1358660"/>
            <a:ext cx="101401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Agenda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smtClean="0"/>
              <a:t>Bezpieczeństwo informacji, Bezpieczeństwo IT, Bezpieczeństwo Sieci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smtClean="0"/>
              <a:t>Usługi e-UW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smtClean="0"/>
              <a:t>Bezpieczeństwo sieci na UW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smtClean="0"/>
              <a:t>Plany rozwoju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smtClean="0"/>
              <a:t>Q&amp;A</a:t>
            </a:r>
          </a:p>
          <a:p>
            <a:pPr marL="742950" indent="-742950">
              <a:buFont typeface="+mj-lt"/>
              <a:buAutoNum type="arabicPeriod"/>
            </a:pPr>
            <a:endParaRPr lang="pl-PL" sz="3600" b="1" dirty="0" smtClean="0"/>
          </a:p>
          <a:p>
            <a:pPr marL="742950" indent="-742950">
              <a:buFont typeface="+mj-lt"/>
              <a:buAutoNum type="arabicPeriod"/>
            </a:pPr>
            <a:endParaRPr lang="pl-PL" sz="36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5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82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86" y="1314603"/>
            <a:ext cx="5430814" cy="492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1127" y="834815"/>
            <a:ext cx="10515600" cy="1325563"/>
          </a:xfrm>
        </p:spPr>
        <p:txBody>
          <a:bodyPr/>
          <a:lstStyle/>
          <a:p>
            <a:r>
              <a:rPr lang="pl-PL" dirty="0" smtClean="0"/>
              <a:t>Dalsze wyzwania związane z bezpieczeństwem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8475" y="2418251"/>
            <a:ext cx="10515600" cy="3126206"/>
          </a:xfrm>
        </p:spPr>
        <p:txBody>
          <a:bodyPr>
            <a:normAutofit/>
          </a:bodyPr>
          <a:lstStyle/>
          <a:p>
            <a:r>
              <a:rPr lang="pl-PL" dirty="0" smtClean="0"/>
              <a:t>Zunifikowany bezpieczny dostęp do</a:t>
            </a:r>
          </a:p>
          <a:p>
            <a:pPr marL="0" indent="0">
              <a:buNone/>
            </a:pPr>
            <a:r>
              <a:rPr lang="pl-PL" dirty="0" smtClean="0"/>
              <a:t> sieci kablowej i </a:t>
            </a:r>
            <a:r>
              <a:rPr lang="pl-PL" dirty="0"/>
              <a:t>bezprzewodowej i BYOD </a:t>
            </a:r>
            <a:endParaRPr lang="pl-PL" dirty="0" smtClean="0"/>
          </a:p>
          <a:p>
            <a:r>
              <a:rPr lang="pl-PL" dirty="0" smtClean="0"/>
              <a:t>CCTV SKD SSWiN</a:t>
            </a:r>
          </a:p>
          <a:p>
            <a:r>
              <a:rPr lang="pl-PL" dirty="0" smtClean="0"/>
              <a:t>SO-BGP</a:t>
            </a:r>
          </a:p>
          <a:p>
            <a:r>
              <a:rPr lang="pl-PL" dirty="0" smtClean="0"/>
              <a:t>WAF 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88475" y="1808929"/>
            <a:ext cx="104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7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897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" y="-1"/>
            <a:ext cx="12195484" cy="811047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83770" y="2918493"/>
            <a:ext cx="8294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 smtClean="0"/>
              <a:t>DZIĘKUJĘ ZA UWAGĘ!</a:t>
            </a:r>
            <a:endParaRPr lang="pl-PL" sz="66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935050"/>
            <a:ext cx="1163080" cy="125951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61" y="396238"/>
            <a:ext cx="3105620" cy="22587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34" y="104504"/>
            <a:ext cx="9144714" cy="6858000"/>
          </a:xfrm>
          <a:prstGeom prst="rect">
            <a:avLst/>
          </a:prstGeom>
        </p:spPr>
      </p:pic>
      <p:pic>
        <p:nvPicPr>
          <p:cNvPr id="11" name="Picture 8" descr="Logotyp bez podpisu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5" y="6128635"/>
            <a:ext cx="7368731" cy="952899"/>
          </a:xfrm>
          <a:prstGeom prst="rect">
            <a:avLst/>
          </a:prstGeom>
        </p:spPr>
      </p:pic>
      <p:sp>
        <p:nvSpPr>
          <p:cNvPr id="13" name="TextBox 9"/>
          <p:cNvSpPr txBox="1"/>
          <p:nvPr/>
        </p:nvSpPr>
        <p:spPr>
          <a:xfrm>
            <a:off x="1043409" y="7038344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" dirty="0"/>
              <a:t>Projekt "Platforma usług elektronicznych Uniwersytetu Warszawskiego dla społeczności regionu" realizowany w ramach Regionalnego Programu </a:t>
            </a:r>
            <a:r>
              <a:rPr lang="pl-PL" sz="800" dirty="0" smtClean="0"/>
              <a:t>Operacyjnego</a:t>
            </a:r>
          </a:p>
          <a:p>
            <a:pPr algn="ctr"/>
            <a:r>
              <a:rPr lang="pl-PL" sz="800" dirty="0" smtClean="0"/>
              <a:t> </a:t>
            </a:r>
            <a:r>
              <a:rPr lang="pl-PL" sz="800" dirty="0"/>
              <a:t>Województwa Mazowieckiego, współfinansowany przez Unię Europejską ze środków Europejskiego Funduszu Regionalnego</a:t>
            </a:r>
            <a:endParaRPr lang="en-US" sz="8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83770" y="4518181"/>
            <a:ext cx="7082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7"/>
              </a:rPr>
              <a:t>bartosz.jankowski@adm.uw.edu.pl</a:t>
            </a:r>
            <a:endParaRPr lang="pl-PL" sz="2000" dirty="0" smtClean="0"/>
          </a:p>
          <a:p>
            <a:r>
              <a:rPr lang="pl-PL" sz="2000" dirty="0" smtClean="0"/>
              <a:t>Konferencja </a:t>
            </a:r>
            <a:r>
              <a:rPr lang="pl-PL" sz="2000" dirty="0"/>
              <a:t>Promująca Projekt „Platforma usług elektronicznych Uniwersytetu Warszawskiego dla społeczności </a:t>
            </a:r>
            <a:r>
              <a:rPr lang="pl-PL" sz="2000" dirty="0" smtClean="0"/>
              <a:t>regionu”</a:t>
            </a:r>
          </a:p>
          <a:p>
            <a:r>
              <a:rPr lang="pl-PL" sz="2000" dirty="0" smtClean="0"/>
              <a:t>17-12-2014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783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937685" y="1526865"/>
            <a:ext cx="104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Zarządzanie bezpieczeństwem sieci – co to jest? </a:t>
            </a:r>
          </a:p>
          <a:p>
            <a:endParaRPr lang="pl-PL" sz="24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146507"/>
              </p:ext>
            </p:extLst>
          </p:nvPr>
        </p:nvGraphicFramePr>
        <p:xfrm>
          <a:off x="5907314" y="796551"/>
          <a:ext cx="6284686" cy="418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11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694750" y="271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937684" y="2578188"/>
            <a:ext cx="6275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Proces ten obejmuje określenie i utrzymywanie ról i zakresów odpowiedzialności, polityki, standardów oraz procedur dotyczących bezpieczeństwa IT. Zarządzanie bezpieczeństwem obejmuje również monitoring bezpieczeństwa oraz okresowe testowanie i wdrażanie działań eliminujących zidentyfikowane słabe strony zabezpieczeń lub incydenty. </a:t>
            </a:r>
          </a:p>
        </p:txBody>
      </p:sp>
    </p:spTree>
    <p:extLst>
      <p:ext uri="{BB962C8B-B14F-4D97-AF65-F5344CB8AC3E}">
        <p14:creationId xmlns:p14="http://schemas.microsoft.com/office/powerpoint/2010/main" val="34535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issptraininglosangeles.com/wp-content/uploads/2010/11/cissp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588" y="3834547"/>
            <a:ext cx="1768695" cy="17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76" y="1995603"/>
            <a:ext cx="4020281" cy="107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812801" y="1314603"/>
            <a:ext cx="1080008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Standardy/Certyfikacje dotyczące zarządzania i nadzoru  bezpieczeństwem informacji</a:t>
            </a:r>
          </a:p>
          <a:p>
            <a:endParaRPr lang="pl-PL" sz="3600" b="1" dirty="0" smtClean="0"/>
          </a:p>
          <a:p>
            <a:r>
              <a:rPr lang="pl-PL" sz="3200" b="1" dirty="0" smtClean="0"/>
              <a:t>COBIT 4.1 DS.5 </a:t>
            </a:r>
            <a:r>
              <a:rPr lang="pl-PL" sz="3200" dirty="0" smtClean="0"/>
              <a:t>Zapewnienie </a:t>
            </a:r>
            <a:r>
              <a:rPr lang="pl-PL" sz="3200" dirty="0"/>
              <a:t>bezpieczeństwa </a:t>
            </a:r>
            <a:r>
              <a:rPr lang="pl-PL" sz="3200" dirty="0" smtClean="0"/>
              <a:t>systemów</a:t>
            </a:r>
            <a:endParaRPr lang="pl-PL" sz="3200" b="1" dirty="0" smtClean="0"/>
          </a:p>
          <a:p>
            <a:r>
              <a:rPr lang="pl-PL" sz="3200" b="1" dirty="0" smtClean="0"/>
              <a:t>ISO/IEC 27002 </a:t>
            </a:r>
            <a:r>
              <a:rPr lang="pl-PL" sz="3200" dirty="0" smtClean="0"/>
              <a:t>(</a:t>
            </a:r>
            <a:r>
              <a:rPr lang="pl-PL" sz="3200" dirty="0"/>
              <a:t>PN-ISO/IEC </a:t>
            </a:r>
            <a:r>
              <a:rPr lang="pl-PL" sz="3200" dirty="0" smtClean="0"/>
              <a:t>17799:2007</a:t>
            </a:r>
            <a:r>
              <a:rPr lang="pl-PL" sz="3200" b="1" dirty="0" smtClean="0"/>
              <a:t>)</a:t>
            </a:r>
            <a:r>
              <a:rPr lang="pl-PL" sz="3200" dirty="0" smtClean="0"/>
              <a:t> —</a:t>
            </a:r>
            <a:r>
              <a:rPr lang="pl-PL" sz="3200" i="1" dirty="0" smtClean="0"/>
              <a:t>Zarządzanie </a:t>
            </a:r>
            <a:r>
              <a:rPr lang="pl-PL" sz="3200" i="1" dirty="0"/>
              <a:t>bezpieczeństwem </a:t>
            </a:r>
            <a:r>
              <a:rPr lang="pl-PL" sz="3200" i="1" dirty="0" smtClean="0"/>
              <a:t>informacji </a:t>
            </a:r>
          </a:p>
          <a:p>
            <a:r>
              <a:rPr lang="pl-PL" sz="3200" b="1" dirty="0" smtClean="0"/>
              <a:t>CISSP</a:t>
            </a:r>
            <a:r>
              <a:rPr lang="pl-PL" sz="3200" dirty="0" smtClean="0"/>
              <a:t> – </a:t>
            </a:r>
            <a:r>
              <a:rPr lang="en-US" sz="3200" dirty="0"/>
              <a:t>Certified Information Systems </a:t>
            </a:r>
            <a:r>
              <a:rPr lang="en-US" sz="3200" dirty="0" smtClean="0"/>
              <a:t>Security</a:t>
            </a:r>
            <a:endParaRPr lang="pl-PL" sz="3200" dirty="0" smtClean="0"/>
          </a:p>
          <a:p>
            <a:r>
              <a:rPr lang="en-US" sz="3200" dirty="0" smtClean="0"/>
              <a:t>Professional </a:t>
            </a:r>
            <a:endParaRPr lang="pl-PL" sz="32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8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438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937684" y="1808929"/>
            <a:ext cx="10468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Zarządzanie bezpieczeństwem –  po co ?</a:t>
            </a:r>
          </a:p>
          <a:p>
            <a:endParaRPr lang="pl-PL" dirty="0" smtClean="0"/>
          </a:p>
          <a:p>
            <a:r>
              <a:rPr lang="pl-PL" dirty="0" smtClean="0"/>
              <a:t>Zarządzanie ryzykiem – ograniczanie wpływów podatności i incydentów bezpieczeństwa na działalność UW, osiąganie celów  kontrolnych. </a:t>
            </a:r>
          </a:p>
          <a:p>
            <a:endParaRPr lang="pl-PL" dirty="0" smtClean="0"/>
          </a:p>
          <a:p>
            <a:r>
              <a:rPr lang="pl-PL" dirty="0" smtClean="0"/>
              <a:t>Potrzeba </a:t>
            </a:r>
            <a:r>
              <a:rPr lang="pl-PL" dirty="0"/>
              <a:t>zachowania integralności informacji i ochrony zasobów IT wymaga istnienia procesu zarządzania bezpieczeństwem. </a:t>
            </a:r>
            <a:endParaRPr lang="pl-PL" dirty="0" smtClean="0"/>
          </a:p>
          <a:p>
            <a:endParaRPr lang="pl-PL" dirty="0" smtClean="0"/>
          </a:p>
        </p:txBody>
      </p:sp>
      <p:pic>
        <p:nvPicPr>
          <p:cNvPr id="2050" name="Picture 2" descr="http://d3cnx4g7vdwmzl.cloudfront.net/Images/car-cras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89" y="425595"/>
            <a:ext cx="2420647" cy="182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7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468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pic>
        <p:nvPicPr>
          <p:cNvPr id="5122" name="Picture 2" descr="http://upload.wikimedia.org/wikipedia/commons/5/5a/Diebold_1063_ATM_with_mod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50" y="1125134"/>
            <a:ext cx="4299650" cy="57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6168571" y="1314603"/>
            <a:ext cx="546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OPIS ZDJĘCIA:</a:t>
            </a:r>
          </a:p>
          <a:p>
            <a:r>
              <a:rPr lang="pl-PL" dirty="0" smtClean="0"/>
              <a:t>Bankomat czyt. „Jak nie robić bezpieczeństwa”</a:t>
            </a: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25526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6168571" y="1314603"/>
            <a:ext cx="546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OPIS ZDJĘCIA:</a:t>
            </a:r>
          </a:p>
          <a:p>
            <a:r>
              <a:rPr lang="pl-PL" dirty="0" smtClean="0"/>
              <a:t>Okablowanie strukturalne w jednym z budynków UW</a:t>
            </a:r>
            <a:endParaRPr lang="pl-PL" b="1" dirty="0" smtClean="0"/>
          </a:p>
        </p:txBody>
      </p:sp>
      <p:pic>
        <p:nvPicPr>
          <p:cNvPr id="8194" name="Picture 2" descr="C:\Users\bartek\AppData\Local\Microsoft\Windows\Temporary Internet Files\Content.Outlook\0ZRZAGWH\IMAG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2" y="1208316"/>
            <a:ext cx="3766456" cy="564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84433"/>
            <a:ext cx="10515600" cy="1325563"/>
          </a:xfrm>
        </p:spPr>
        <p:txBody>
          <a:bodyPr/>
          <a:lstStyle/>
          <a:p>
            <a:r>
              <a:rPr lang="pl-PL" dirty="0" smtClean="0"/>
              <a:t>USŁUGA 1 kurs multimedialny 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47" y="1935813"/>
            <a:ext cx="657207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33749" y="611885"/>
            <a:ext cx="99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Zarządzanie bezpieczeństwem sieci akademickiej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25595"/>
            <a:ext cx="567055" cy="6140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4" y="213355"/>
            <a:ext cx="1514133" cy="110124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972003" y="1445380"/>
            <a:ext cx="9666968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>
                <a:solidFill>
                  <a:prstClr val="black"/>
                </a:solidFill>
              </a:rPr>
              <a:t>Zarządzanie bezpieczeństwem –  </a:t>
            </a:r>
            <a:r>
              <a:rPr lang="pl-PL" sz="2800" dirty="0">
                <a:solidFill>
                  <a:prstClr val="black"/>
                </a:solidFill>
              </a:rPr>
              <a:t>Jak mierzyć </a:t>
            </a:r>
            <a:r>
              <a:rPr lang="pl-PL" sz="2800" dirty="0" smtClean="0">
                <a:solidFill>
                  <a:prstClr val="black"/>
                </a:solidFill>
              </a:rPr>
              <a:t>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prstClr val="black"/>
                </a:solidFill>
              </a:rPr>
              <a:t>w PLN ; </a:t>
            </a:r>
          </a:p>
        </p:txBody>
      </p:sp>
      <p:pic>
        <p:nvPicPr>
          <p:cNvPr id="13" name="Picture 5" descr="C:\Users\bartek\Desktop\PDCA_Cycle-P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14" y="81366"/>
            <a:ext cx="3621842" cy="24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246370" y="5998757"/>
            <a:ext cx="11869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Bartosz Jankowski </a:t>
            </a:r>
            <a:r>
              <a:rPr lang="pl-PL" sz="2000" dirty="0" smtClean="0">
                <a:hlinkClick r:id="rId6"/>
              </a:rPr>
              <a:t>bartosz.jankowski@adm.uw.edu.pl</a:t>
            </a:r>
            <a:endParaRPr lang="pl-PL" sz="2000" dirty="0" smtClean="0"/>
          </a:p>
          <a:p>
            <a:r>
              <a:rPr lang="pl-PL" sz="2000" b="1" dirty="0" smtClean="0"/>
              <a:t>Zarządzanie </a:t>
            </a:r>
            <a:r>
              <a:rPr lang="pl-PL" sz="2000" b="1" dirty="0"/>
              <a:t>bezpieczeństwem sieci </a:t>
            </a:r>
            <a:r>
              <a:rPr lang="pl-PL" sz="2000" b="1" dirty="0" smtClean="0"/>
              <a:t>akademickiej </a:t>
            </a:r>
            <a:r>
              <a:rPr lang="pl-PL" sz="2000" dirty="0" smtClean="0"/>
              <a:t>17-12-2014</a:t>
            </a:r>
            <a:endParaRPr lang="pl-PL" sz="2000" dirty="0"/>
          </a:p>
          <a:p>
            <a:endParaRPr lang="pl-PL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" y="2745242"/>
            <a:ext cx="11960639" cy="298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7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E545A62047FA43925CA4F6C95FA23B" ma:contentTypeVersion="0" ma:contentTypeDescription="Utwórz nowy dokument." ma:contentTypeScope="" ma:versionID="cf13d039398348ac0158ca24de3a73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4808c853e9eb948d4d7c462f60b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C68C49-5A8E-4981-8A4C-69DBADC792E8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39FC5E-250C-449F-B02B-4E8D1E2EA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53EC6E-AFBF-4974-A1D6-FE7D0A7571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1062</Words>
  <Application>Microsoft Office PowerPoint</Application>
  <PresentationFormat>Niestandardowy</PresentationFormat>
  <Paragraphs>186</Paragraphs>
  <Slides>21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USŁUGA 1 kurs multimedialny </vt:lpstr>
      <vt:lpstr>Prezentacja programu PowerPoint</vt:lpstr>
      <vt:lpstr>Prezentacja programu PowerPoint</vt:lpstr>
      <vt:lpstr>Prezentacja programu PowerPoint</vt:lpstr>
      <vt:lpstr>USŁUGA 2: Skaner aplikacji internetowych</vt:lpstr>
      <vt:lpstr>Prezentacja programu PowerPoint</vt:lpstr>
      <vt:lpstr>Prezentacja programu PowerPoint</vt:lpstr>
      <vt:lpstr>Prezentacja programu PowerPoint</vt:lpstr>
      <vt:lpstr>Prezentacja programu PowerPoint</vt:lpstr>
      <vt:lpstr>Bezpieczeństwo sieci na UW </vt:lpstr>
      <vt:lpstr>Bezpieczeństwo sieci na UW </vt:lpstr>
      <vt:lpstr>Prezentacja programu PowerPoint</vt:lpstr>
      <vt:lpstr>Dalsze wyzwania związane z bezpieczeństwem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kurasinski</dc:creator>
  <cp:lastModifiedBy>b.jankowski</cp:lastModifiedBy>
  <cp:revision>81</cp:revision>
  <dcterms:created xsi:type="dcterms:W3CDTF">2014-12-12T23:15:09Z</dcterms:created>
  <dcterms:modified xsi:type="dcterms:W3CDTF">2014-12-16T18:52:02Z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0x0101002BE545A62047FA43925CA4F6C95FA23B</vt:lpwstr>
  </property>
</Properties>
</file>